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256" r:id="rId2"/>
    <p:sldId id="257" r:id="rId3"/>
    <p:sldId id="259" r:id="rId4"/>
    <p:sldId id="260" r:id="rId5"/>
    <p:sldId id="258" r:id="rId6"/>
    <p:sldId id="263" r:id="rId7"/>
    <p:sldId id="265" r:id="rId8"/>
    <p:sldId id="266" r:id="rId9"/>
    <p:sldId id="275" r:id="rId10"/>
    <p:sldId id="267" r:id="rId11"/>
    <p:sldId id="276" r:id="rId12"/>
    <p:sldId id="268" r:id="rId13"/>
    <p:sldId id="277" r:id="rId14"/>
    <p:sldId id="274" r:id="rId15"/>
    <p:sldId id="261" r:id="rId16"/>
    <p:sldId id="262" r:id="rId17"/>
    <p:sldId id="273" r:id="rId18"/>
    <p:sldId id="270" r:id="rId19"/>
    <p:sldId id="271" r:id="rId20"/>
    <p:sldId id="278" r:id="rId21"/>
  </p:sldIdLst>
  <p:sldSz cx="9144000" cy="6858000" type="screen4x3"/>
  <p:notesSz cx="7010400" cy="9296400"/>
  <p:defaultTextStyle>
    <a:defPPr>
      <a:defRPr lang="en-US"/>
    </a:defPPr>
    <a:lvl1pPr algn="l" rtl="0" eaLnBrk="0" fontAlgn="base" hangingPunct="0">
      <a:spcBef>
        <a:spcPct val="0"/>
      </a:spcBef>
      <a:spcAft>
        <a:spcPct val="0"/>
      </a:spcAft>
      <a:defRPr kern="1200">
        <a:solidFill>
          <a:srgbClr val="003366"/>
        </a:solidFill>
        <a:latin typeface="Arial" charset="0"/>
        <a:ea typeface="+mn-ea"/>
        <a:cs typeface="+mn-cs"/>
      </a:defRPr>
    </a:lvl1pPr>
    <a:lvl2pPr marL="457200" algn="l" rtl="0" eaLnBrk="0" fontAlgn="base" hangingPunct="0">
      <a:spcBef>
        <a:spcPct val="0"/>
      </a:spcBef>
      <a:spcAft>
        <a:spcPct val="0"/>
      </a:spcAft>
      <a:defRPr kern="1200">
        <a:solidFill>
          <a:srgbClr val="003366"/>
        </a:solidFill>
        <a:latin typeface="Arial" charset="0"/>
        <a:ea typeface="+mn-ea"/>
        <a:cs typeface="+mn-cs"/>
      </a:defRPr>
    </a:lvl2pPr>
    <a:lvl3pPr marL="914400" algn="l" rtl="0" eaLnBrk="0" fontAlgn="base" hangingPunct="0">
      <a:spcBef>
        <a:spcPct val="0"/>
      </a:spcBef>
      <a:spcAft>
        <a:spcPct val="0"/>
      </a:spcAft>
      <a:defRPr kern="1200">
        <a:solidFill>
          <a:srgbClr val="003366"/>
        </a:solidFill>
        <a:latin typeface="Arial" charset="0"/>
        <a:ea typeface="+mn-ea"/>
        <a:cs typeface="+mn-cs"/>
      </a:defRPr>
    </a:lvl3pPr>
    <a:lvl4pPr marL="1371600" algn="l" rtl="0" eaLnBrk="0" fontAlgn="base" hangingPunct="0">
      <a:spcBef>
        <a:spcPct val="0"/>
      </a:spcBef>
      <a:spcAft>
        <a:spcPct val="0"/>
      </a:spcAft>
      <a:defRPr kern="1200">
        <a:solidFill>
          <a:srgbClr val="003366"/>
        </a:solidFill>
        <a:latin typeface="Arial" charset="0"/>
        <a:ea typeface="+mn-ea"/>
        <a:cs typeface="+mn-cs"/>
      </a:defRPr>
    </a:lvl4pPr>
    <a:lvl5pPr marL="1828800" algn="l" rtl="0" eaLnBrk="0" fontAlgn="base" hangingPunct="0">
      <a:spcBef>
        <a:spcPct val="0"/>
      </a:spcBef>
      <a:spcAft>
        <a:spcPct val="0"/>
      </a:spcAft>
      <a:defRPr kern="1200">
        <a:solidFill>
          <a:srgbClr val="003366"/>
        </a:solidFill>
        <a:latin typeface="Arial" charset="0"/>
        <a:ea typeface="+mn-ea"/>
        <a:cs typeface="+mn-cs"/>
      </a:defRPr>
    </a:lvl5pPr>
    <a:lvl6pPr marL="2286000" algn="l" defTabSz="914400" rtl="0" eaLnBrk="1" latinLnBrk="0" hangingPunct="1">
      <a:defRPr kern="1200">
        <a:solidFill>
          <a:srgbClr val="003366"/>
        </a:solidFill>
        <a:latin typeface="Arial" charset="0"/>
        <a:ea typeface="+mn-ea"/>
        <a:cs typeface="+mn-cs"/>
      </a:defRPr>
    </a:lvl6pPr>
    <a:lvl7pPr marL="2743200" algn="l" defTabSz="914400" rtl="0" eaLnBrk="1" latinLnBrk="0" hangingPunct="1">
      <a:defRPr kern="1200">
        <a:solidFill>
          <a:srgbClr val="003366"/>
        </a:solidFill>
        <a:latin typeface="Arial" charset="0"/>
        <a:ea typeface="+mn-ea"/>
        <a:cs typeface="+mn-cs"/>
      </a:defRPr>
    </a:lvl7pPr>
    <a:lvl8pPr marL="3200400" algn="l" defTabSz="914400" rtl="0" eaLnBrk="1" latinLnBrk="0" hangingPunct="1">
      <a:defRPr kern="1200">
        <a:solidFill>
          <a:srgbClr val="003366"/>
        </a:solidFill>
        <a:latin typeface="Arial" charset="0"/>
        <a:ea typeface="+mn-ea"/>
        <a:cs typeface="+mn-cs"/>
      </a:defRPr>
    </a:lvl8pPr>
    <a:lvl9pPr marL="3657600" algn="l" defTabSz="914400" rtl="0" eaLnBrk="1" latinLnBrk="0" hangingPunct="1">
      <a:defRPr kern="1200">
        <a:solidFill>
          <a:srgbClr val="003366"/>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9F5"/>
    <a:srgbClr val="AFD5F7"/>
    <a:srgbClr val="990000"/>
    <a:srgbClr val="89C1F3"/>
    <a:srgbClr val="499FED"/>
    <a:srgbClr val="11BDDF"/>
    <a:srgbClr val="32B2FD"/>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81" autoAdjust="0"/>
  </p:normalViewPr>
  <p:slideViewPr>
    <p:cSldViewPr snapToGrid="0">
      <p:cViewPr varScale="1">
        <p:scale>
          <a:sx n="84" d="100"/>
          <a:sy n="84" d="100"/>
        </p:scale>
        <p:origin x="14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p:scale>
          <a:sx n="100" d="100"/>
          <a:sy n="100" d="100"/>
        </p:scale>
        <p:origin x="-120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solidFill>
                  <a:schemeClr val="tx1"/>
                </a:solidFill>
                <a:latin typeface="Arial" charset="0"/>
              </a:defRPr>
            </a:lvl1pPr>
          </a:lstStyle>
          <a:p>
            <a:pPr>
              <a:defRPr/>
            </a:pPr>
            <a:endParaRPr lang="en-US" altLang="en-US"/>
          </a:p>
        </p:txBody>
      </p:sp>
      <p:sp>
        <p:nvSpPr>
          <p:cNvPr id="1536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solidFill>
                  <a:schemeClr val="tx1"/>
                </a:solidFill>
                <a:latin typeface="Arial" charset="0"/>
              </a:defRPr>
            </a:lvl1pPr>
          </a:lstStyle>
          <a:p>
            <a:pPr>
              <a:defRPr/>
            </a:pPr>
            <a:endParaRPr lang="en-US" altLang="en-US"/>
          </a:p>
        </p:txBody>
      </p:sp>
      <p:sp>
        <p:nvSpPr>
          <p:cNvPr id="1536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solidFill>
                  <a:schemeClr val="tx1"/>
                </a:solidFill>
                <a:latin typeface="Arial" charset="0"/>
              </a:defRPr>
            </a:lvl1pPr>
          </a:lstStyle>
          <a:p>
            <a:pPr>
              <a:defRPr/>
            </a:pPr>
            <a:endParaRPr lang="en-US" altLang="en-US"/>
          </a:p>
        </p:txBody>
      </p:sp>
      <p:sp>
        <p:nvSpPr>
          <p:cNvPr id="1536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smtClean="0">
                <a:solidFill>
                  <a:schemeClr val="tx1"/>
                </a:solidFill>
              </a:defRPr>
            </a:lvl1pPr>
          </a:lstStyle>
          <a:p>
            <a:pPr>
              <a:defRPr/>
            </a:pPr>
            <a:fld id="{D9DC742A-F0EF-4D96-9757-1A40C17BC97A}" type="slidenum">
              <a:rPr lang="en-US" altLang="en-US"/>
              <a:pPr>
                <a:defRPr/>
              </a:pPr>
              <a:t>‹#›</a:t>
            </a:fld>
            <a:endParaRPr lang="en-US" altLang="en-US"/>
          </a:p>
        </p:txBody>
      </p:sp>
    </p:spTree>
    <p:extLst>
      <p:ext uri="{BB962C8B-B14F-4D97-AF65-F5344CB8AC3E}">
        <p14:creationId xmlns:p14="http://schemas.microsoft.com/office/powerpoint/2010/main" val="3759021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solidFill>
                  <a:schemeClr val="tx1"/>
                </a:solidFill>
                <a:latin typeface="Arial" charset="0"/>
              </a:defRPr>
            </a:lvl1pPr>
          </a:lstStyle>
          <a:p>
            <a:pPr>
              <a:defRPr/>
            </a:pPr>
            <a:endParaRPr lang="en-US" altLang="en-US"/>
          </a:p>
        </p:txBody>
      </p:sp>
      <p:sp>
        <p:nvSpPr>
          <p:cNvPr id="307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solidFill>
                  <a:schemeClr val="tx1"/>
                </a:solidFill>
                <a:latin typeface="Arial" charset="0"/>
              </a:defRPr>
            </a:lvl1pPr>
          </a:lstStyle>
          <a:p>
            <a:pPr>
              <a:defRPr/>
            </a:pPr>
            <a:endParaRPr lang="en-US" alt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solidFill>
                  <a:schemeClr val="tx1"/>
                </a:solidFill>
                <a:latin typeface="Arial"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smtClean="0">
                <a:solidFill>
                  <a:schemeClr val="tx1"/>
                </a:solidFill>
              </a:defRPr>
            </a:lvl1pPr>
          </a:lstStyle>
          <a:p>
            <a:pPr>
              <a:defRPr/>
            </a:pPr>
            <a:fld id="{3221B74A-A3E1-4473-A499-90778500E003}" type="slidenum">
              <a:rPr lang="en-US" altLang="en-US"/>
              <a:pPr>
                <a:defRPr/>
              </a:pPr>
              <a:t>‹#›</a:t>
            </a:fld>
            <a:endParaRPr lang="en-US" altLang="en-US"/>
          </a:p>
        </p:txBody>
      </p:sp>
    </p:spTree>
    <p:extLst>
      <p:ext uri="{BB962C8B-B14F-4D97-AF65-F5344CB8AC3E}">
        <p14:creationId xmlns:p14="http://schemas.microsoft.com/office/powerpoint/2010/main" val="3583961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F94AD40A-7C51-468A-8F4C-1276A49A5F9C}" type="slidenum">
              <a:rPr lang="en-US" altLang="en-US"/>
              <a:pPr>
                <a:spcBef>
                  <a:spcPct val="0"/>
                </a:spcBef>
              </a:pPr>
              <a:t>1</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altLang="zh-CN"/>
              <a:t>The Vibration Fundamentals Training System (alias VFT) is a turn-key integrated educational package for teaching/learning the fundamental principles of mechanical vibration as well as engineering mechanics. </a:t>
            </a:r>
          </a:p>
          <a:p>
            <a:pPr eaLnBrk="1" hangingPunct="1"/>
            <a:r>
              <a:rPr lang="en-US" altLang="zh-CN"/>
              <a:t>It provides both a comprehensive hands-on experimental device and an instrumentation package for performing laboratory exercises to enhance student understanding of vibration theory.  </a:t>
            </a:r>
          </a:p>
          <a:p>
            <a:pPr eaLnBrk="1" hangingPunct="1"/>
            <a:r>
              <a:rPr lang="en-US" altLang="zh-CN"/>
              <a:t>The VFT clearly brings classical theory to life by providing a convenient mean to validate predictions and to demonstrate the influence of parameter changes on system response visually.  </a:t>
            </a:r>
          </a:p>
          <a:p>
            <a:pPr eaLnBrk="1" hangingPunct="1"/>
            <a:r>
              <a:rPr lang="en-US" altLang="zh-CN"/>
              <a:t>Students can perform virtual experiments using the vibration simulation software and then verify the results with actual experiments thereby reinforcing the learning of difficult principles.  </a:t>
            </a:r>
          </a:p>
          <a:p>
            <a:pPr eaLnBrk="1" hangingPunct="1"/>
            <a:r>
              <a:rPr lang="en-US" altLang="zh-CN"/>
              <a:t>It is an ideal tool for mechanical vibration courses both at under graduate and graduate levels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2AE57038-961A-4563-9E79-260031FF7820}" type="slidenum">
              <a:rPr lang="en-US" altLang="en-US"/>
              <a:pPr>
                <a:spcBef>
                  <a:spcPct val="0"/>
                </a:spcBef>
              </a:pPr>
              <a:t>10</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a:t>This module allows to study natural frequencies, mode shapes, and damping in beams of different materials such as steel, aluminum, and plastic. The beam length is fully adjustable and can be configured as simply supported or cantilever (at either of the beam ends), and overhung.  This adaptable mounting allows determining effects of various boundary conditions in real applications.  Provisions to mount rigid masses at different locations and dashpot make beam completely customizable.  Custom built force transducers can mounted to measure the support reaction forces and determine transmissibility factor.</a:t>
            </a:r>
          </a:p>
          <a:p>
            <a:pPr eaLnBrk="1" hangingPunct="1"/>
            <a:r>
              <a:rPr lang="en-US" altLang="en-US"/>
              <a:t>External unbalance force of variable frequency may be applied to excite natural frequencies and produce visible mode shapes.  The rotational speed is displayed digitally and a TTL pulse is available to trigger a data acquisition system or an external stroboscope.  The amplitude of deflection during resonance may be measured any point along the length of the beam.  By directing a stroboscope at the beam the user can clearly see the natural mode shape predicted by classical beam theory, including the second, third, and even higher order modes.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22E30165-435A-4D1D-ACD2-B267F38C6D4D}" type="slidenum">
              <a:rPr lang="en-US" altLang="en-US"/>
              <a:pPr>
                <a:spcBef>
                  <a:spcPct val="0"/>
                </a:spcBef>
              </a:pPr>
              <a:t>11</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a:t>The standard beam restraint fixtures accept up to 2” wide x 1/8”, 3/16”, and ¼” thick bar stocks and offer fixed, sliding, and hinged restraint modes. Point, distributed, and twisting moment loading patterns can be applied. To add interest, customer designed beams or trusses may be installed for design competition and special projects.  The VFT can also be used for a simple modal test and vibration control experiments.  Students can perform modal tests by using a hammer or shaker.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EA437696-E46C-4E63-876B-A2CD96D8959F}" type="slidenum">
              <a:rPr lang="en-US" altLang="en-US"/>
              <a:pPr>
                <a:spcBef>
                  <a:spcPct val="0"/>
                </a:spcBef>
              </a:pPr>
              <a:t>12</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a:t>The VFT is an ideal platform for not only to understand basic vibration principles, but also to learn passive vibration control.  Students can even learn to alter excitation frequency, change resonance frequency by modifying modal mass and/or stiffness, and add damping to bring vibration levels to acceptable values.  Students can also design tuned-mass damper to absorb vibration in a spring-mass system or on beam a beam using a leaf spring with sliding masses.  The student can then hold the vibrating masses to transfer the vibratory motion back to the original structure.  A complete kit is provided for the experimentations. </a:t>
            </a:r>
          </a:p>
          <a:p>
            <a:pPr eaLnBrk="1" hangingPunct="1"/>
            <a:r>
              <a:rPr lang="en-US" altLang="en-US"/>
              <a:t>The vibration control study module also provides a constrained layer viscoelastic sandwich beam to study the effect of viscoelastic damping in vibration control.  This is a more advanced topic for graduate level program, but students can use this module to study the relationship between system damping ratio/loss factor and the damping materials, damping layer thickness and damping coverage, etc.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9F20C444-8AF2-467D-AD25-153CDB885442}" type="slidenum">
              <a:rPr lang="en-US" altLang="en-US"/>
              <a:pPr>
                <a:spcBef>
                  <a:spcPct val="0"/>
                </a:spcBef>
              </a:pPr>
              <a:t>13</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625DB344-FBA4-43E1-8EB5-D8DF2B2D9559}" type="slidenum">
              <a:rPr lang="en-US" altLang="en-US"/>
              <a:pPr>
                <a:spcBef>
                  <a:spcPct val="0"/>
                </a:spcBef>
              </a:pPr>
              <a:t>14</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a:t>The unit comes with springs of different stiffness, several weights to vary the system mass, and a viscous damper cylinder with 3 types of viscous fluids to alter damping. The Spring-Mass-Damper module is flexible enough to be configured for a variety of experiments with one or two degrees of freedom, such as free and forced vibration with different damping, force and displacement transmissibility, damping calculation, and frequency response function. </a:t>
            </a:r>
          </a:p>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A97E1073-8ABB-4582-ABF9-07DE309691AA}" type="slidenum">
              <a:rPr lang="en-US" altLang="en-US"/>
              <a:pPr>
                <a:spcBef>
                  <a:spcPct val="0"/>
                </a:spcBef>
              </a:pPr>
              <a:t>15</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a:t>Vibration fundamentals simulation software is designed to teach basic concepts using a new interactive and visual simulation technique. The student can perform virtual experiments on various topics by changing the parameters of a vibratory system and see how the system behavior is affected.  The effect is displayed dynamically. The vivid visualization enhances the learning and clarification.  A spring-mass-damper system is used to animate the vibration response. A multi-plot option can be used to compare their effects on vibration response.  Therefore, instead of deriving the equations, the user can go one step further, “play and see” the vibration behavior.  The software includes the most common topics of a typical vibration courses.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80758AA8-8A96-4662-852F-99C1D408B813}" type="slidenum">
              <a:rPr lang="en-US" altLang="en-US"/>
              <a:pPr>
                <a:spcBef>
                  <a:spcPct val="0"/>
                </a:spcBef>
              </a:pPr>
              <a:t>16</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a:t>The simulation and animation software covers all the major concepts in vibration theory.</a:t>
            </a:r>
            <a:endParaRPr lang="en-US" altLang="en-US"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05723A29-BC84-4D2B-980E-E84D9EAC2F04}" type="slidenum">
              <a:rPr lang="en-US" altLang="en-US"/>
              <a:pPr>
                <a:spcBef>
                  <a:spcPct val="0"/>
                </a:spcBef>
              </a:pPr>
              <a:t>17</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spcBef>
                <a:spcPts val="500"/>
              </a:spcBef>
              <a:spcAft>
                <a:spcPts val="500"/>
              </a:spcAft>
            </a:pPr>
            <a:r>
              <a:rPr lang="en-US" altLang="en-US"/>
              <a:t>Each concept is first explained theoretically and then simulated to expedite learning.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45FB4135-BAE3-4322-B368-464FCE87E924}" type="slidenum">
              <a:rPr lang="en-US" altLang="en-US"/>
              <a:pPr>
                <a:spcBef>
                  <a:spcPct val="0"/>
                </a:spcBef>
              </a:pPr>
              <a:t>18</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algn="just" eaLnBrk="1" hangingPunct="1"/>
            <a:r>
              <a:rPr lang="en-US" altLang="en-US"/>
              <a:t>The experiments book is an integral part of the VFT package. This well designed book includes detailed, step by step instructions for more than 20 experiments. Students can easily follow the instructions and conduct each experiment by themselves. The instructions tell the student how to setup the hardware, connect the transducers, setup the data acquisition system, configure the data collection, and analyze the data.  This comprehensive experimental book also comes with exercises, homework and questions to help students better understand the vibration theory and experiments. Challenging questions can promote creative thinking and help the students understand vibration theory and experiments at a deeper level.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E1C11E46-4F4E-4400-94C3-A0B64896B56B}" type="slidenum">
              <a:rPr lang="en-US" altLang="en-US"/>
              <a:pPr>
                <a:spcBef>
                  <a:spcPct val="0"/>
                </a:spcBef>
              </a:pPr>
              <a:t>19</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algn="just" eaLnBrk="1" hangingPunct="1">
              <a:spcBef>
                <a:spcPct val="0"/>
              </a:spcBef>
            </a:pPr>
            <a:r>
              <a:rPr lang="en-US" altLang="zh-CN">
                <a:solidFill>
                  <a:srgbClr val="333333"/>
                </a:solidFill>
              </a:rPr>
              <a:t>Specifications are subject to change without any notice</a:t>
            </a:r>
            <a:endParaRPr lang="en-US" altLang="en-US">
              <a:solidFill>
                <a:srgbClr val="003366"/>
              </a:solidFill>
            </a:endParaRPr>
          </a:p>
          <a:p>
            <a:pPr eaLnBrk="1" hangingPunct="1"/>
            <a:endParaRPr lang="en-US" alt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AD963592-BCD0-411C-8885-0926066FEAFB}" type="slidenum">
              <a:rPr lang="en-US" altLang="en-US"/>
              <a:pPr>
                <a:spcBef>
                  <a:spcPct val="0"/>
                </a:spcBef>
              </a:pPr>
              <a:t>2</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a:t>What is VFT?</a:t>
            </a:r>
          </a:p>
          <a:p>
            <a:pPr eaLnBrk="1" hangingPunct="1"/>
            <a:r>
              <a:rPr lang="en-US" altLang="en-US"/>
              <a:t>SpectraQuest’s Vibration Fundamental Trainer (VFT) is much more than just a machine. It is a integrated turnkey system with </a:t>
            </a:r>
          </a:p>
          <a:p>
            <a:pPr eaLnBrk="1" hangingPunct="1">
              <a:buFontTx/>
              <a:buChar char="•"/>
            </a:pPr>
            <a:r>
              <a:rPr lang="en-US" altLang="en-US"/>
              <a:t>  simulation/animation software for virtual experimentation</a:t>
            </a:r>
          </a:p>
          <a:p>
            <a:pPr eaLnBrk="1" hangingPunct="1">
              <a:buFontTx/>
              <a:buChar char="•"/>
            </a:pPr>
            <a:r>
              <a:rPr lang="en-US" altLang="en-US"/>
              <a:t>  VFT machine </a:t>
            </a:r>
            <a:r>
              <a:rPr lang="en-US" altLang="zh-CN"/>
              <a:t>which provides a comprehensive hands-on experimental hardware and an instrumentation package </a:t>
            </a:r>
            <a:endParaRPr lang="en-US" altLang="en-US"/>
          </a:p>
          <a:p>
            <a:pPr eaLnBrk="1" hangingPunct="1">
              <a:buFontTx/>
              <a:buChar char="•"/>
            </a:pPr>
            <a:r>
              <a:rPr lang="en-US" altLang="en-US"/>
              <a:t> data acquisition system and signal analysis software </a:t>
            </a:r>
          </a:p>
          <a:p>
            <a:pPr eaLnBrk="1" hangingPunct="1">
              <a:buFontTx/>
              <a:buChar char="•"/>
            </a:pPr>
            <a:r>
              <a:rPr lang="en-US" altLang="en-US"/>
              <a:t> comprehensive experiments book with more than 20 pre-designed vibration experiments and exercises</a:t>
            </a:r>
          </a:p>
          <a:p>
            <a:pPr eaLnBrk="1" hangingPunct="1"/>
            <a:r>
              <a:rPr lang="en-US" altLang="en-US"/>
              <a:t>To this date, most academic institutions include only theoretical lectures without laboratory exercises due a lack of an apparatus combined with an instrumentation setup.  With SpectraQuest’s VFT, this deficiency has been resolved making hands-on vibration teaching now possible.</a:t>
            </a:r>
          </a:p>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814A7F42-E1F8-4C7E-A75C-7C65A3EA556B}" type="slidenum">
              <a:rPr lang="en-US" altLang="en-US"/>
              <a:pPr>
                <a:spcBef>
                  <a:spcPct val="0"/>
                </a:spcBef>
              </a:pPr>
              <a:t>20</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algn="just" eaLnBrk="1" hangingPunct="1">
              <a:spcBef>
                <a:spcPct val="0"/>
              </a:spcBef>
            </a:pPr>
            <a:r>
              <a:rPr lang="en-US" altLang="zh-CN">
                <a:solidFill>
                  <a:srgbClr val="333333"/>
                </a:solidFill>
              </a:rPr>
              <a:t>Specifications are subject to change without any notice</a:t>
            </a:r>
            <a:endParaRPr lang="en-US" altLang="en-US">
              <a:solidFill>
                <a:srgbClr val="003366"/>
              </a:solidFill>
            </a:endParaRPr>
          </a:p>
          <a:p>
            <a:pPr eaLnBrk="1" hangingPunct="1"/>
            <a:endParaRPr lang="en-US" alt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35E946AF-4040-48AB-9ECC-4063F000A195}" type="slidenum">
              <a:rPr lang="en-US" altLang="en-US"/>
              <a:pPr>
                <a:spcBef>
                  <a:spcPct val="0"/>
                </a:spcBef>
              </a:pPr>
              <a:t>3</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637CD418-100C-47D5-8D6D-CE51E088F468}" type="slidenum">
              <a:rPr lang="en-US" altLang="en-US"/>
              <a:pPr>
                <a:spcBef>
                  <a:spcPct val="0"/>
                </a:spcBef>
              </a:pPr>
              <a:t>4</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0DEDD225-1F88-4066-8D22-E60EA905F1DC}" type="slidenum">
              <a:rPr lang="en-US" altLang="en-US"/>
              <a:pPr>
                <a:spcBef>
                  <a:spcPct val="0"/>
                </a:spcBef>
              </a:pPr>
              <a:t>5</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en-US"/>
              <a:t>What experiments can be done with the VFT?</a:t>
            </a:r>
          </a:p>
          <a:p>
            <a:pPr eaLnBrk="1" hangingPunct="1"/>
            <a:r>
              <a:rPr lang="en-US" altLang="en-US"/>
              <a:t>So many and it’s up to you. In our experimental book, we already have more than 20 pre-designed experiments.</a:t>
            </a:r>
          </a:p>
          <a:p>
            <a:pPr eaLnBrk="1" hangingPunct="1"/>
            <a:r>
              <a:rPr lang="en-US" altLang="en-US"/>
              <a:t>The VFT can train the students with hands-on experiments that covers all the major topics. </a:t>
            </a:r>
          </a:p>
          <a:p>
            <a:pPr eaLnBrk="1" hangingPunct="1"/>
            <a:r>
              <a:rPr lang="en-US" altLang="en-US"/>
              <a:t>For lumped system, with the pendulum module, the VFT study the vibration characters of the pendulum system. With the spring-mass-damper module, experiments covers all major topics like: free and force vibration with and without damping, 1 and 2 degree system, viscous damping experiments, transient vibration, transmissibility, Frequency response function, vibration absorber. And also with the torsional module, free&amp; forced, damping and no-damping, 1-dof to multiple-DOF torsional vibration can be done.</a:t>
            </a:r>
          </a:p>
          <a:p>
            <a:pPr eaLnBrk="1" hangingPunct="1"/>
            <a:r>
              <a:rPr lang="en-US" altLang="en-US"/>
              <a:t>For continuous system, VFT has beams with different  boundary conditions. Again, topics like free and forced, damping and no-damping vibration can be done. Topics like vibration FRF, transmissibility, vibration absorber, modal test all are included.</a:t>
            </a:r>
          </a:p>
          <a:p>
            <a:pPr eaLnBrk="1" hangingPunct="1"/>
            <a:r>
              <a:rPr lang="en-US" altLang="en-US"/>
              <a:t>The VFT can even offer  experiments for passive vibration control. Free layer damping and constraining layer damping treated sandwich beam are provided for more advanced studies</a:t>
            </a:r>
          </a:p>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C7935CA9-B324-4D83-99A0-061A1305AF0E}" type="slidenum">
              <a:rPr lang="en-US" altLang="en-US"/>
              <a:pPr>
                <a:spcBef>
                  <a:spcPct val="0"/>
                </a:spcBef>
              </a:pPr>
              <a:t>6</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a:t>We consider the learning process for the vibration to have three steps, first learning the mathematical part, the vibration theory, then use the “simulation” to gain some visual experience, and finally, hands-on experiments are needed to complete the learning process.</a:t>
            </a:r>
            <a:endParaRPr lang="en-US" altLang="en-US" b="1"/>
          </a:p>
          <a:p>
            <a:pPr eaLnBrk="1" hangingPunct="1"/>
            <a:r>
              <a:rPr lang="en-US" altLang="en-US"/>
              <a:t>The VFT simulator is designed for the experiments learning. </a:t>
            </a:r>
          </a:p>
          <a:p>
            <a:pPr eaLnBrk="1" hangingPunct="1"/>
            <a:r>
              <a:rPr lang="en-US" altLang="en-US"/>
              <a:t>The simulator is modular-designed, consisting of 5 modules: </a:t>
            </a:r>
          </a:p>
          <a:p>
            <a:pPr lvl="1" eaLnBrk="1" hangingPunct="1">
              <a:buFontTx/>
              <a:buChar char="•"/>
            </a:pPr>
            <a:r>
              <a:rPr lang="en-US" altLang="en-US"/>
              <a:t> the pendulum module, </a:t>
            </a:r>
          </a:p>
          <a:p>
            <a:pPr lvl="1" eaLnBrk="1" hangingPunct="1">
              <a:buFontTx/>
              <a:buChar char="•"/>
            </a:pPr>
            <a:r>
              <a:rPr lang="en-US" altLang="en-US"/>
              <a:t> the spring-mass-damper module, </a:t>
            </a:r>
          </a:p>
          <a:p>
            <a:pPr lvl="1" eaLnBrk="1" hangingPunct="1">
              <a:buFontTx/>
              <a:buChar char="•"/>
            </a:pPr>
            <a:r>
              <a:rPr lang="en-US" altLang="en-US"/>
              <a:t> the beam vibration module </a:t>
            </a:r>
          </a:p>
          <a:p>
            <a:pPr lvl="1" eaLnBrk="1" hangingPunct="1">
              <a:buFontTx/>
              <a:buChar char="•"/>
            </a:pPr>
            <a:r>
              <a:rPr lang="en-US" altLang="en-US"/>
              <a:t> the torsional module </a:t>
            </a:r>
          </a:p>
          <a:p>
            <a:pPr lvl="1" eaLnBrk="1" hangingPunct="1">
              <a:buFontTx/>
              <a:buChar char="•"/>
            </a:pPr>
            <a:r>
              <a:rPr lang="en-US" altLang="en-US"/>
              <a:t> the vibration control module.</a:t>
            </a:r>
          </a:p>
          <a:p>
            <a:pPr eaLnBrk="1" hangingPunct="1"/>
            <a:endParaRPr lang="en-US" altLang="en-US"/>
          </a:p>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4A03E7AA-AEFF-4145-98DB-B3B98E2AA460}" type="slidenum">
              <a:rPr lang="en-US" altLang="en-US"/>
              <a:pPr>
                <a:spcBef>
                  <a:spcPct val="0"/>
                </a:spcBef>
              </a:pPr>
              <a:t>7</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en-US"/>
              <a:t>The Spring-Mass-Damper module is a perfect tool for doing classic single and two DOF experiments.  Natural frequencies for different mass and spring, with and without viscous damping, can be determined under free oscillations excited by initial displacement or velocity.  Tests can also be done under forced excitation at various frequencies.  The forcing function can be applied either at the base or the mass.  The system response could be measured at one frequency at a time or over the entire frequency range by selecting the sine sweep excitation.  The data is easily stored and plotted with the software data processing capabilities to obtain the frequency response function.  With the multi-plot feature of the analysis software, the system response to controlled variables (</a:t>
            </a:r>
            <a:r>
              <a:rPr lang="en-US" altLang="en-US" i="1"/>
              <a:t>k</a:t>
            </a:r>
            <a:r>
              <a:rPr lang="en-US" altLang="en-US"/>
              <a:t>, </a:t>
            </a:r>
            <a:r>
              <a:rPr lang="en-US" altLang="en-US" i="1"/>
              <a:t>m</a:t>
            </a:r>
            <a:r>
              <a:rPr lang="en-US" altLang="en-US"/>
              <a:t>, and </a:t>
            </a:r>
            <a:r>
              <a:rPr lang="en-US" altLang="en-US" i="1"/>
              <a:t>c</a:t>
            </a:r>
            <a:r>
              <a:rPr lang="en-US" altLang="en-US"/>
              <a:t>) can be easily compared.</a:t>
            </a:r>
          </a:p>
          <a:p>
            <a:pPr eaLnBrk="1" hangingPunct="1"/>
            <a:endParaRPr lang="en-US" altLang="en-US"/>
          </a:p>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C3ECA2F3-6D6C-4405-9CE9-216695C46D11}" type="slidenum">
              <a:rPr lang="en-US" altLang="en-US"/>
              <a:pPr>
                <a:spcBef>
                  <a:spcPct val="0"/>
                </a:spcBef>
              </a:pPr>
              <a:t>8</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a:t>Torsional vibration issues are important in design and diagnostics of turbomachinery, internal combustion engines, and many other applications.  The fundamental concept of torsional vibration is similar to the flexural and longitudinal vibration, but students often find difficulty both with calculations and the measurements.  The VFT addresses both of these issues.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F6A56463-0ECE-4990-9094-F30ECC50F8D3}" type="slidenum">
              <a:rPr lang="en-US" altLang="en-US"/>
              <a:pPr>
                <a:spcBef>
                  <a:spcPct val="0"/>
                </a:spcBef>
              </a:pPr>
              <a:t>9</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a:t>The torsional vibration module consists of a stainless steel shaft, several rotors, a torsional viscous damper, and mounting hardware.  The unit can be configured as one and two degrees of freedom systems for free and forced vibration experiments.  It can also be configured with different rod length, diameter, material to vary system stiffness, with different disks to vary the mass, and with or without a dashpot.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resentation 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762000" y="838200"/>
            <a:ext cx="7772400" cy="1676400"/>
          </a:xfrm>
        </p:spPr>
        <p:txBody>
          <a:bodyPr/>
          <a:lstStyle>
            <a:lvl1pPr>
              <a:defRPr sz="3600" b="1" i="1"/>
            </a:lvl1pPr>
          </a:lstStyle>
          <a:p>
            <a:pPr lvl="0"/>
            <a:r>
              <a:rPr lang="en-US" altLang="en-US" noProof="0"/>
              <a:t>Click to edit Master title style</a:t>
            </a:r>
          </a:p>
        </p:txBody>
      </p:sp>
      <p:sp>
        <p:nvSpPr>
          <p:cNvPr id="7171" name="Rectangle 3"/>
          <p:cNvSpPr>
            <a:spLocks noGrp="1" noChangeArrowheads="1"/>
          </p:cNvSpPr>
          <p:nvPr>
            <p:ph type="subTitle" idx="1"/>
          </p:nvPr>
        </p:nvSpPr>
        <p:spPr>
          <a:xfrm>
            <a:off x="1371600" y="2819400"/>
            <a:ext cx="6400800" cy="2133600"/>
          </a:xfrm>
        </p:spPr>
        <p:txBody>
          <a:bodyPr/>
          <a:lstStyle>
            <a:lvl1pPr marL="0" indent="0" algn="ctr">
              <a:buFont typeface="Wingdings" pitchFamily="2" charset="2"/>
              <a:buNone/>
              <a:defRPr>
                <a:solidFill>
                  <a:srgbClr val="990000"/>
                </a:solidFill>
              </a:defRPr>
            </a:lvl1pPr>
          </a:lstStyle>
          <a:p>
            <a:pPr lvl="0"/>
            <a:r>
              <a:rPr lang="en-US" altLang="en-US" noProof="0"/>
              <a:t>Click to edit Master subtitle style</a:t>
            </a:r>
          </a:p>
        </p:txBody>
      </p:sp>
    </p:spTree>
    <p:extLst>
      <p:ext uri="{BB962C8B-B14F-4D97-AF65-F5344CB8AC3E}">
        <p14:creationId xmlns:p14="http://schemas.microsoft.com/office/powerpoint/2010/main" val="183617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DE84770-79CD-4C17-AD66-4B31DAD3DDFA}" type="slidenum">
              <a:rPr lang="en-US" altLang="en-US"/>
              <a:pPr>
                <a:defRPr/>
              </a:pPr>
              <a:t>‹#›</a:t>
            </a:fld>
            <a:endParaRPr lang="en-US" alt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ltLang="en-US"/>
              <a:t>8201 Hermitage Rd, Richmond, VA 23228      1-804-261-3300       www.spectraquest.com</a:t>
            </a:r>
          </a:p>
        </p:txBody>
      </p:sp>
    </p:spTree>
    <p:extLst>
      <p:ext uri="{BB962C8B-B14F-4D97-AF65-F5344CB8AC3E}">
        <p14:creationId xmlns:p14="http://schemas.microsoft.com/office/powerpoint/2010/main" val="231009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41433949-17ED-44D8-916D-4C04B77891FC}" type="slidenum">
              <a:rPr lang="en-US" altLang="en-US"/>
              <a:pPr>
                <a:defRPr/>
              </a:pPr>
              <a:t>‹#›</a:t>
            </a:fld>
            <a:endParaRPr lang="en-US" alt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ltLang="en-US"/>
              <a:t>8201 Hermitage Rd, Richmond, VA 23228      1-804-261-3300       www.spectraquest.com</a:t>
            </a:r>
          </a:p>
        </p:txBody>
      </p:sp>
    </p:spTree>
    <p:extLst>
      <p:ext uri="{BB962C8B-B14F-4D97-AF65-F5344CB8AC3E}">
        <p14:creationId xmlns:p14="http://schemas.microsoft.com/office/powerpoint/2010/main" val="1377433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25489BA-F79D-424F-BBF9-B33BBB2DE567}" type="slidenum">
              <a:rPr lang="en-US" altLang="en-US"/>
              <a:pPr>
                <a:defRPr/>
              </a:pPr>
              <a:t>‹#›</a:t>
            </a:fld>
            <a:endParaRPr lang="en-US" alt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ltLang="en-US"/>
              <a:t>8201 Hermitage Rd, Richmond, VA 23228      1-804-261-3300       www.spectraquest.com</a:t>
            </a:r>
          </a:p>
        </p:txBody>
      </p:sp>
    </p:spTree>
    <p:extLst>
      <p:ext uri="{BB962C8B-B14F-4D97-AF65-F5344CB8AC3E}">
        <p14:creationId xmlns:p14="http://schemas.microsoft.com/office/powerpoint/2010/main" val="120563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0E7BA1D-DA34-4E54-9501-839FB199B64D}" type="slidenum">
              <a:rPr lang="en-US" altLang="en-US"/>
              <a:pPr>
                <a:defRPr/>
              </a:pPr>
              <a:t>‹#›</a:t>
            </a:fld>
            <a:endParaRPr lang="en-US" alt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ltLang="en-US"/>
              <a:t>8201 Hermitage Rd, Richmond, VA 23228      1-804-261-3300       www.spectraquest.com</a:t>
            </a:r>
          </a:p>
        </p:txBody>
      </p:sp>
    </p:spTree>
    <p:extLst>
      <p:ext uri="{BB962C8B-B14F-4D97-AF65-F5344CB8AC3E}">
        <p14:creationId xmlns:p14="http://schemas.microsoft.com/office/powerpoint/2010/main" val="233134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FD95D6C-DE1A-4FB0-A89E-A4C2C30DE22C}" type="slidenum">
              <a:rPr lang="en-US" altLang="en-US"/>
              <a:pPr>
                <a:defRPr/>
              </a:pPr>
              <a:t>‹#›</a:t>
            </a:fld>
            <a:endParaRPr lang="en-US" altLang="en-US"/>
          </a:p>
        </p:txBody>
      </p:sp>
      <p:sp>
        <p:nvSpPr>
          <p:cNvPr id="6" name="Rectangle 15"/>
          <p:cNvSpPr>
            <a:spLocks noGrp="1" noChangeArrowheads="1"/>
          </p:cNvSpPr>
          <p:nvPr>
            <p:ph type="ftr" sz="quarter" idx="11"/>
          </p:nvPr>
        </p:nvSpPr>
        <p:spPr>
          <a:ln/>
        </p:spPr>
        <p:txBody>
          <a:bodyPr/>
          <a:lstStyle>
            <a:lvl1pPr>
              <a:defRPr/>
            </a:lvl1pPr>
          </a:lstStyle>
          <a:p>
            <a:pPr>
              <a:defRPr/>
            </a:pPr>
            <a:r>
              <a:rPr lang="en-US" altLang="en-US"/>
              <a:t>8201 Hermitage Rd, Richmond, VA 23228      1-804-261-3300       www.spectraquest.com</a:t>
            </a:r>
          </a:p>
        </p:txBody>
      </p:sp>
    </p:spTree>
    <p:extLst>
      <p:ext uri="{BB962C8B-B14F-4D97-AF65-F5344CB8AC3E}">
        <p14:creationId xmlns:p14="http://schemas.microsoft.com/office/powerpoint/2010/main" val="406706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B6ACAC22-5143-4A57-A40F-90108DB79690}" type="slidenum">
              <a:rPr lang="en-US" altLang="en-US"/>
              <a:pPr>
                <a:defRPr/>
              </a:pPr>
              <a:t>‹#›</a:t>
            </a:fld>
            <a:endParaRPr lang="en-US" altLang="en-US"/>
          </a:p>
        </p:txBody>
      </p:sp>
      <p:sp>
        <p:nvSpPr>
          <p:cNvPr id="8" name="Rectangle 15"/>
          <p:cNvSpPr>
            <a:spLocks noGrp="1" noChangeArrowheads="1"/>
          </p:cNvSpPr>
          <p:nvPr>
            <p:ph type="ftr" sz="quarter" idx="11"/>
          </p:nvPr>
        </p:nvSpPr>
        <p:spPr>
          <a:ln/>
        </p:spPr>
        <p:txBody>
          <a:bodyPr/>
          <a:lstStyle>
            <a:lvl1pPr>
              <a:defRPr/>
            </a:lvl1pPr>
          </a:lstStyle>
          <a:p>
            <a:pPr>
              <a:defRPr/>
            </a:pPr>
            <a:r>
              <a:rPr lang="en-US" altLang="en-US"/>
              <a:t>8201 Hermitage Rd, Richmond, VA 23228      1-804-261-3300       www.spectraquest.com</a:t>
            </a:r>
          </a:p>
        </p:txBody>
      </p:sp>
    </p:spTree>
    <p:extLst>
      <p:ext uri="{BB962C8B-B14F-4D97-AF65-F5344CB8AC3E}">
        <p14:creationId xmlns:p14="http://schemas.microsoft.com/office/powerpoint/2010/main" val="2073109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F9BD73D-90E7-4695-9F04-9E0219B1D0D0}" type="slidenum">
              <a:rPr lang="en-US" altLang="en-US"/>
              <a:pPr>
                <a:defRPr/>
              </a:pPr>
              <a:t>‹#›</a:t>
            </a:fld>
            <a:endParaRPr lang="en-US" altLang="en-US"/>
          </a:p>
        </p:txBody>
      </p:sp>
      <p:sp>
        <p:nvSpPr>
          <p:cNvPr id="4" name="Rectangle 15"/>
          <p:cNvSpPr>
            <a:spLocks noGrp="1" noChangeArrowheads="1"/>
          </p:cNvSpPr>
          <p:nvPr>
            <p:ph type="ftr" sz="quarter" idx="11"/>
          </p:nvPr>
        </p:nvSpPr>
        <p:spPr>
          <a:ln/>
        </p:spPr>
        <p:txBody>
          <a:bodyPr/>
          <a:lstStyle>
            <a:lvl1pPr>
              <a:defRPr/>
            </a:lvl1pPr>
          </a:lstStyle>
          <a:p>
            <a:pPr>
              <a:defRPr/>
            </a:pPr>
            <a:r>
              <a:rPr lang="en-US" altLang="en-US"/>
              <a:t>8201 Hermitage Rd, Richmond, VA 23228      1-804-261-3300       www.spectraquest.com</a:t>
            </a:r>
          </a:p>
        </p:txBody>
      </p:sp>
    </p:spTree>
    <p:extLst>
      <p:ext uri="{BB962C8B-B14F-4D97-AF65-F5344CB8AC3E}">
        <p14:creationId xmlns:p14="http://schemas.microsoft.com/office/powerpoint/2010/main" val="65653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A48874-225F-4E92-BB0F-1CF18163F75A}" type="slidenum">
              <a:rPr lang="en-US" altLang="en-US"/>
              <a:pPr>
                <a:defRPr/>
              </a:pPr>
              <a:t>‹#›</a:t>
            </a:fld>
            <a:endParaRPr lang="en-US" altLang="en-US"/>
          </a:p>
        </p:txBody>
      </p:sp>
      <p:sp>
        <p:nvSpPr>
          <p:cNvPr id="3" name="Rectangle 15"/>
          <p:cNvSpPr>
            <a:spLocks noGrp="1" noChangeArrowheads="1"/>
          </p:cNvSpPr>
          <p:nvPr>
            <p:ph type="ftr" sz="quarter" idx="11"/>
          </p:nvPr>
        </p:nvSpPr>
        <p:spPr>
          <a:ln/>
        </p:spPr>
        <p:txBody>
          <a:bodyPr/>
          <a:lstStyle>
            <a:lvl1pPr>
              <a:defRPr/>
            </a:lvl1pPr>
          </a:lstStyle>
          <a:p>
            <a:pPr>
              <a:defRPr/>
            </a:pPr>
            <a:r>
              <a:rPr lang="en-US" altLang="en-US"/>
              <a:t>8201 Hermitage Rd, Richmond, VA 23228      1-804-261-3300       www.spectraquest.com</a:t>
            </a:r>
          </a:p>
        </p:txBody>
      </p:sp>
    </p:spTree>
    <p:extLst>
      <p:ext uri="{BB962C8B-B14F-4D97-AF65-F5344CB8AC3E}">
        <p14:creationId xmlns:p14="http://schemas.microsoft.com/office/powerpoint/2010/main" val="45431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72455DA-9B00-485D-83F4-1133BE8370D8}" type="slidenum">
              <a:rPr lang="en-US" altLang="en-US"/>
              <a:pPr>
                <a:defRPr/>
              </a:pPr>
              <a:t>‹#›</a:t>
            </a:fld>
            <a:endParaRPr lang="en-US" altLang="en-US"/>
          </a:p>
        </p:txBody>
      </p:sp>
      <p:sp>
        <p:nvSpPr>
          <p:cNvPr id="6" name="Rectangle 15"/>
          <p:cNvSpPr>
            <a:spLocks noGrp="1" noChangeArrowheads="1"/>
          </p:cNvSpPr>
          <p:nvPr>
            <p:ph type="ftr" sz="quarter" idx="11"/>
          </p:nvPr>
        </p:nvSpPr>
        <p:spPr>
          <a:ln/>
        </p:spPr>
        <p:txBody>
          <a:bodyPr/>
          <a:lstStyle>
            <a:lvl1pPr>
              <a:defRPr/>
            </a:lvl1pPr>
          </a:lstStyle>
          <a:p>
            <a:pPr>
              <a:defRPr/>
            </a:pPr>
            <a:r>
              <a:rPr lang="en-US" altLang="en-US"/>
              <a:t>8201 Hermitage Rd, Richmond, VA 23228      1-804-261-3300       www.spectraquest.com</a:t>
            </a:r>
          </a:p>
        </p:txBody>
      </p:sp>
    </p:spTree>
    <p:extLst>
      <p:ext uri="{BB962C8B-B14F-4D97-AF65-F5344CB8AC3E}">
        <p14:creationId xmlns:p14="http://schemas.microsoft.com/office/powerpoint/2010/main" val="3320152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895369B-9024-46C0-839F-7E82F9B9C6E1}" type="slidenum">
              <a:rPr lang="en-US" altLang="en-US"/>
              <a:pPr>
                <a:defRPr/>
              </a:pPr>
              <a:t>‹#›</a:t>
            </a:fld>
            <a:endParaRPr lang="en-US" altLang="en-US"/>
          </a:p>
        </p:txBody>
      </p:sp>
      <p:sp>
        <p:nvSpPr>
          <p:cNvPr id="6" name="Rectangle 15"/>
          <p:cNvSpPr>
            <a:spLocks noGrp="1" noChangeArrowheads="1"/>
          </p:cNvSpPr>
          <p:nvPr>
            <p:ph type="ftr" sz="quarter" idx="11"/>
          </p:nvPr>
        </p:nvSpPr>
        <p:spPr>
          <a:ln/>
        </p:spPr>
        <p:txBody>
          <a:bodyPr/>
          <a:lstStyle>
            <a:lvl1pPr>
              <a:defRPr/>
            </a:lvl1pPr>
          </a:lstStyle>
          <a:p>
            <a:pPr>
              <a:defRPr/>
            </a:pPr>
            <a:r>
              <a:rPr lang="en-US" altLang="en-US"/>
              <a:t>8201 Hermitage Rd, Richmond, VA 23228      1-804-261-3300       www.spectraquest.com</a:t>
            </a:r>
          </a:p>
        </p:txBody>
      </p:sp>
    </p:spTree>
    <p:extLst>
      <p:ext uri="{BB962C8B-B14F-4D97-AF65-F5344CB8AC3E}">
        <p14:creationId xmlns:p14="http://schemas.microsoft.com/office/powerpoint/2010/main" val="358977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Presentatio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Presentatio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1524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457200" y="13716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sldNum" sz="quarter" idx="4"/>
          </p:nvPr>
        </p:nvSpPr>
        <p:spPr bwMode="auto">
          <a:xfrm>
            <a:off x="6858000" y="65373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1" smtClean="0">
                <a:solidFill>
                  <a:srgbClr val="990000"/>
                </a:solidFill>
              </a:defRPr>
            </a:lvl1pPr>
          </a:lstStyle>
          <a:p>
            <a:pPr>
              <a:defRPr/>
            </a:pPr>
            <a:fld id="{507756EF-C105-4563-8A64-97CAB80E868D}" type="slidenum">
              <a:rPr lang="en-US" altLang="en-US"/>
              <a:pPr>
                <a:defRPr/>
              </a:pPr>
              <a:t>‹#›</a:t>
            </a:fld>
            <a:endParaRPr lang="en-US" altLang="en-US"/>
          </a:p>
        </p:txBody>
      </p:sp>
      <p:pic>
        <p:nvPicPr>
          <p:cNvPr id="1031"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2400" y="6518275"/>
            <a:ext cx="9144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5" name="Rectangle 15"/>
          <p:cNvSpPr>
            <a:spLocks noGrp="1" noChangeArrowheads="1"/>
          </p:cNvSpPr>
          <p:nvPr>
            <p:ph type="ftr" sz="quarter" idx="3"/>
          </p:nvPr>
        </p:nvSpPr>
        <p:spPr bwMode="auto">
          <a:xfrm>
            <a:off x="2057400" y="6591300"/>
            <a:ext cx="52578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800">
                <a:latin typeface="Arial" charset="0"/>
              </a:defRPr>
            </a:lvl1pPr>
          </a:lstStyle>
          <a:p>
            <a:pPr>
              <a:defRPr/>
            </a:pPr>
            <a:r>
              <a:rPr lang="en-US" altLang="en-US"/>
              <a:t>8201 Hermitage Rd, Richmond, VA 23228      1-804-261-3300       www.spectraquest.com</a:t>
            </a:r>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rtl="0" eaLnBrk="0" fontAlgn="base" hangingPunct="0">
        <a:spcBef>
          <a:spcPct val="0"/>
        </a:spcBef>
        <a:spcAft>
          <a:spcPct val="0"/>
        </a:spcAft>
        <a:defRPr sz="3200">
          <a:solidFill>
            <a:srgbClr val="990000"/>
          </a:solidFill>
          <a:latin typeface="+mj-lt"/>
          <a:ea typeface="+mj-ea"/>
          <a:cs typeface="+mj-cs"/>
        </a:defRPr>
      </a:lvl1pPr>
      <a:lvl2pPr algn="ctr" rtl="0" eaLnBrk="0" fontAlgn="base" hangingPunct="0">
        <a:spcBef>
          <a:spcPct val="0"/>
        </a:spcBef>
        <a:spcAft>
          <a:spcPct val="0"/>
        </a:spcAft>
        <a:defRPr sz="3200">
          <a:solidFill>
            <a:srgbClr val="990000"/>
          </a:solidFill>
          <a:latin typeface="Arial Black" pitchFamily="34" charset="0"/>
        </a:defRPr>
      </a:lvl2pPr>
      <a:lvl3pPr algn="ctr" rtl="0" eaLnBrk="0" fontAlgn="base" hangingPunct="0">
        <a:spcBef>
          <a:spcPct val="0"/>
        </a:spcBef>
        <a:spcAft>
          <a:spcPct val="0"/>
        </a:spcAft>
        <a:defRPr sz="3200">
          <a:solidFill>
            <a:srgbClr val="990000"/>
          </a:solidFill>
          <a:latin typeface="Arial Black" pitchFamily="34" charset="0"/>
        </a:defRPr>
      </a:lvl3pPr>
      <a:lvl4pPr algn="ctr" rtl="0" eaLnBrk="0" fontAlgn="base" hangingPunct="0">
        <a:spcBef>
          <a:spcPct val="0"/>
        </a:spcBef>
        <a:spcAft>
          <a:spcPct val="0"/>
        </a:spcAft>
        <a:defRPr sz="3200">
          <a:solidFill>
            <a:srgbClr val="990000"/>
          </a:solidFill>
          <a:latin typeface="Arial Black" pitchFamily="34" charset="0"/>
        </a:defRPr>
      </a:lvl4pPr>
      <a:lvl5pPr algn="ctr" rtl="0" eaLnBrk="0" fontAlgn="base" hangingPunct="0">
        <a:spcBef>
          <a:spcPct val="0"/>
        </a:spcBef>
        <a:spcAft>
          <a:spcPct val="0"/>
        </a:spcAft>
        <a:defRPr sz="3200">
          <a:solidFill>
            <a:srgbClr val="990000"/>
          </a:solidFill>
          <a:latin typeface="Arial Black" pitchFamily="34" charset="0"/>
        </a:defRPr>
      </a:lvl5pPr>
      <a:lvl6pPr marL="457200" algn="ctr" rtl="0" fontAlgn="base">
        <a:spcBef>
          <a:spcPct val="0"/>
        </a:spcBef>
        <a:spcAft>
          <a:spcPct val="0"/>
        </a:spcAft>
        <a:defRPr sz="3200">
          <a:solidFill>
            <a:srgbClr val="990000"/>
          </a:solidFill>
          <a:latin typeface="Arial Black" pitchFamily="34" charset="0"/>
        </a:defRPr>
      </a:lvl6pPr>
      <a:lvl7pPr marL="914400" algn="ctr" rtl="0" fontAlgn="base">
        <a:spcBef>
          <a:spcPct val="0"/>
        </a:spcBef>
        <a:spcAft>
          <a:spcPct val="0"/>
        </a:spcAft>
        <a:defRPr sz="3200">
          <a:solidFill>
            <a:srgbClr val="990000"/>
          </a:solidFill>
          <a:latin typeface="Arial Black" pitchFamily="34" charset="0"/>
        </a:defRPr>
      </a:lvl7pPr>
      <a:lvl8pPr marL="1371600" algn="ctr" rtl="0" fontAlgn="base">
        <a:spcBef>
          <a:spcPct val="0"/>
        </a:spcBef>
        <a:spcAft>
          <a:spcPct val="0"/>
        </a:spcAft>
        <a:defRPr sz="3200">
          <a:solidFill>
            <a:srgbClr val="990000"/>
          </a:solidFill>
          <a:latin typeface="Arial Black" pitchFamily="34" charset="0"/>
        </a:defRPr>
      </a:lvl8pPr>
      <a:lvl9pPr marL="1828800" algn="ctr" rtl="0" fontAlgn="base">
        <a:spcBef>
          <a:spcPct val="0"/>
        </a:spcBef>
        <a:spcAft>
          <a:spcPct val="0"/>
        </a:spcAft>
        <a:defRPr sz="3200">
          <a:solidFill>
            <a:srgbClr val="990000"/>
          </a:solidFill>
          <a:latin typeface="Arial Black" pitchFamily="34" charset="0"/>
        </a:defRPr>
      </a:lvl9pPr>
    </p:titleStyle>
    <p:bodyStyle>
      <a:lvl1pPr marL="342900" indent="-342900" algn="l" rtl="0" eaLnBrk="0" fontAlgn="base" hangingPunct="0">
        <a:spcBef>
          <a:spcPct val="20000"/>
        </a:spcBef>
        <a:spcAft>
          <a:spcPct val="0"/>
        </a:spcAft>
        <a:buFont typeface="Wingdings" pitchFamily="2" charset="2"/>
        <a:buChar char="v"/>
        <a:defRPr sz="2400">
          <a:solidFill>
            <a:srgbClr val="003366"/>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v"/>
        <a:defRPr sz="2000">
          <a:solidFill>
            <a:srgbClr val="003366"/>
          </a:solidFill>
          <a:latin typeface="+mn-lt"/>
        </a:defRPr>
      </a:lvl2pPr>
      <a:lvl3pPr marL="1143000" indent="-228600" algn="l" rtl="0" eaLnBrk="0" fontAlgn="base" hangingPunct="0">
        <a:spcBef>
          <a:spcPct val="20000"/>
        </a:spcBef>
        <a:spcAft>
          <a:spcPct val="0"/>
        </a:spcAft>
        <a:buFont typeface="Wingdings" pitchFamily="2" charset="2"/>
        <a:buChar char="v"/>
        <a:defRPr>
          <a:solidFill>
            <a:srgbClr val="003366"/>
          </a:solidFill>
          <a:latin typeface="+mn-lt"/>
        </a:defRPr>
      </a:lvl3pPr>
      <a:lvl4pPr marL="1600200" indent="-228600" algn="l" rtl="0" eaLnBrk="0" fontAlgn="base" hangingPunct="0">
        <a:spcBef>
          <a:spcPct val="20000"/>
        </a:spcBef>
        <a:spcAft>
          <a:spcPct val="0"/>
        </a:spcAft>
        <a:buFont typeface="Wingdings" pitchFamily="2" charset="2"/>
        <a:buChar char="v"/>
        <a:defRPr sz="1600">
          <a:solidFill>
            <a:srgbClr val="003366"/>
          </a:solidFill>
          <a:latin typeface="+mn-lt"/>
        </a:defRPr>
      </a:lvl4pPr>
      <a:lvl5pPr marL="2057400" indent="-228600" algn="l" rtl="0" eaLnBrk="0" fontAlgn="base" hangingPunct="0">
        <a:spcBef>
          <a:spcPct val="20000"/>
        </a:spcBef>
        <a:spcAft>
          <a:spcPct val="0"/>
        </a:spcAft>
        <a:buFont typeface="Wingdings" pitchFamily="2" charset="2"/>
        <a:buChar char="v"/>
        <a:defRPr sz="1600">
          <a:solidFill>
            <a:srgbClr val="003366"/>
          </a:solidFill>
          <a:latin typeface="+mn-lt"/>
        </a:defRPr>
      </a:lvl5pPr>
      <a:lvl6pPr marL="2514600" indent="-228600" algn="l" rtl="0" fontAlgn="base">
        <a:spcBef>
          <a:spcPct val="20000"/>
        </a:spcBef>
        <a:spcAft>
          <a:spcPct val="0"/>
        </a:spcAft>
        <a:buFont typeface="Wingdings" pitchFamily="2" charset="2"/>
        <a:buChar char="v"/>
        <a:defRPr sz="1600">
          <a:solidFill>
            <a:srgbClr val="003366"/>
          </a:solidFill>
          <a:latin typeface="+mn-lt"/>
        </a:defRPr>
      </a:lvl6pPr>
      <a:lvl7pPr marL="2971800" indent="-228600" algn="l" rtl="0" fontAlgn="base">
        <a:spcBef>
          <a:spcPct val="20000"/>
        </a:spcBef>
        <a:spcAft>
          <a:spcPct val="0"/>
        </a:spcAft>
        <a:buFont typeface="Wingdings" pitchFamily="2" charset="2"/>
        <a:buChar char="v"/>
        <a:defRPr sz="1600">
          <a:solidFill>
            <a:srgbClr val="003366"/>
          </a:solidFill>
          <a:latin typeface="+mn-lt"/>
        </a:defRPr>
      </a:lvl7pPr>
      <a:lvl8pPr marL="3429000" indent="-228600" algn="l" rtl="0" fontAlgn="base">
        <a:spcBef>
          <a:spcPct val="20000"/>
        </a:spcBef>
        <a:spcAft>
          <a:spcPct val="0"/>
        </a:spcAft>
        <a:buFont typeface="Wingdings" pitchFamily="2" charset="2"/>
        <a:buChar char="v"/>
        <a:defRPr sz="1600">
          <a:solidFill>
            <a:srgbClr val="003366"/>
          </a:solidFill>
          <a:latin typeface="+mn-lt"/>
        </a:defRPr>
      </a:lvl8pPr>
      <a:lvl9pPr marL="3886200" indent="-228600" algn="l" rtl="0" fontAlgn="base">
        <a:spcBef>
          <a:spcPct val="20000"/>
        </a:spcBef>
        <a:spcAft>
          <a:spcPct val="0"/>
        </a:spcAft>
        <a:buFont typeface="Wingdings" pitchFamily="2" charset="2"/>
        <a:buChar char="v"/>
        <a:defRPr sz="16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492252" y="682753"/>
            <a:ext cx="8159496" cy="472238"/>
          </a:xfrm>
        </p:spPr>
        <p:txBody>
          <a:bodyPr/>
          <a:lstStyle/>
          <a:p>
            <a:pPr eaLnBrk="1" hangingPunct="1"/>
            <a:r>
              <a:rPr lang="en-US" altLang="en-US" sz="2400" dirty="0"/>
              <a:t>Vibration Fundamentals Training System (VFT)</a:t>
            </a:r>
            <a:br>
              <a:rPr lang="en-US" altLang="en-US" sz="2800" dirty="0"/>
            </a:br>
            <a:endParaRPr lang="en-US" altLang="en-US" sz="2800" dirty="0"/>
          </a:p>
        </p:txBody>
      </p:sp>
      <p:sp>
        <p:nvSpPr>
          <p:cNvPr id="3075" name="Rectangle 13"/>
          <p:cNvSpPr>
            <a:spLocks noGrp="1" noChangeArrowheads="1"/>
          </p:cNvSpPr>
          <p:nvPr>
            <p:ph type="subTitle" idx="1"/>
          </p:nvPr>
        </p:nvSpPr>
        <p:spPr>
          <a:xfrm>
            <a:off x="4012916" y="5552565"/>
            <a:ext cx="4379912" cy="740913"/>
          </a:xfrm>
        </p:spPr>
        <p:txBody>
          <a:bodyPr/>
          <a:lstStyle/>
          <a:p>
            <a:pPr eaLnBrk="1" hangingPunct="1"/>
            <a:r>
              <a:rPr lang="en-US" altLang="en-US" sz="1800" dirty="0"/>
              <a:t>Hands-On Turnkey System for Teaching Vibration Fundamentals</a:t>
            </a:r>
          </a:p>
        </p:txBody>
      </p:sp>
      <p:sp>
        <p:nvSpPr>
          <p:cNvPr id="3077" name="Footer Placeholder 4"/>
          <p:cNvSpPr txBox="1">
            <a:spLocks/>
          </p:cNvSpPr>
          <p:nvPr/>
        </p:nvSpPr>
        <p:spPr bwMode="auto">
          <a:xfrm>
            <a:off x="2057400" y="6507163"/>
            <a:ext cx="52578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pic>
        <p:nvPicPr>
          <p:cNvPr id="2" name="Picture 1">
            <a:extLst>
              <a:ext uri="{FF2B5EF4-FFF2-40B4-BE49-F238E27FC236}">
                <a16:creationId xmlns:a16="http://schemas.microsoft.com/office/drawing/2014/main" id="{C27F271E-8C16-370C-EF83-4694EF376E63}"/>
              </a:ext>
            </a:extLst>
          </p:cNvPr>
          <p:cNvPicPr>
            <a:picLocks noChangeAspect="1"/>
          </p:cNvPicPr>
          <p:nvPr/>
        </p:nvPicPr>
        <p:blipFill>
          <a:blip r:embed="rId3"/>
          <a:srcRect l="7997" r="7997"/>
          <a:stretch>
            <a:fillRect/>
          </a:stretch>
        </p:blipFill>
        <p:spPr bwMode="auto">
          <a:xfrm>
            <a:off x="969264" y="895200"/>
            <a:ext cx="7164643" cy="465736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12CEB16C-4BD9-48BC-B468-12F1C5C41D01}" type="slidenum">
              <a:rPr lang="en-US" altLang="en-US" sz="1400">
                <a:solidFill>
                  <a:srgbClr val="990000"/>
                </a:solidFill>
              </a:rPr>
              <a:pPr>
                <a:spcBef>
                  <a:spcPct val="0"/>
                </a:spcBef>
                <a:buFontTx/>
                <a:buNone/>
              </a:pPr>
              <a:t>10</a:t>
            </a:fld>
            <a:endParaRPr lang="en-US" altLang="en-US" sz="1400">
              <a:solidFill>
                <a:srgbClr val="990000"/>
              </a:solidFill>
            </a:endParaRPr>
          </a:p>
        </p:txBody>
      </p:sp>
      <p:sp>
        <p:nvSpPr>
          <p:cNvPr id="15363" name="Rectangle 22"/>
          <p:cNvSpPr>
            <a:spLocks noGrp="1" noChangeArrowheads="1"/>
          </p:cNvSpPr>
          <p:nvPr>
            <p:ph type="title"/>
          </p:nvPr>
        </p:nvSpPr>
        <p:spPr/>
        <p:txBody>
          <a:bodyPr/>
          <a:lstStyle/>
          <a:p>
            <a:pPr eaLnBrk="1" hangingPunct="1"/>
            <a:r>
              <a:rPr lang="en-US" altLang="en-US"/>
              <a:t>Beam Vibration Module</a:t>
            </a:r>
          </a:p>
        </p:txBody>
      </p:sp>
      <p:sp>
        <p:nvSpPr>
          <p:cNvPr id="15364" name="Rectangle 23"/>
          <p:cNvSpPr>
            <a:spLocks noGrp="1" noChangeArrowheads="1"/>
          </p:cNvSpPr>
          <p:nvPr>
            <p:ph type="body" idx="1"/>
          </p:nvPr>
        </p:nvSpPr>
        <p:spPr/>
        <p:txBody>
          <a:bodyPr/>
          <a:lstStyle/>
          <a:p>
            <a:pPr eaLnBrk="1" hangingPunct="1"/>
            <a:r>
              <a:rPr lang="en-US" altLang="en-US"/>
              <a:t>Possible Experiments</a:t>
            </a:r>
          </a:p>
          <a:p>
            <a:pPr lvl="1" eaLnBrk="1" hangingPunct="1"/>
            <a:r>
              <a:rPr lang="en-US" altLang="en-US"/>
              <a:t>First three natural frequency and modal shape </a:t>
            </a:r>
          </a:p>
          <a:p>
            <a:pPr lvl="1" eaLnBrk="1" hangingPunct="1"/>
            <a:r>
              <a:rPr lang="en-US" altLang="en-US"/>
              <a:t>Free and forced vibration response</a:t>
            </a:r>
          </a:p>
          <a:p>
            <a:pPr lvl="1" eaLnBrk="1" hangingPunct="1"/>
            <a:r>
              <a:rPr lang="en-US" altLang="en-US"/>
              <a:t>Influence of boundary condition: cantilever, simply supported, overhung</a:t>
            </a:r>
          </a:p>
        </p:txBody>
      </p:sp>
      <p:sp>
        <p:nvSpPr>
          <p:cNvPr id="15365" name="Rectangle 25"/>
          <p:cNvSpPr>
            <a:spLocks noChangeArrowheads="1"/>
          </p:cNvSpPr>
          <p:nvPr/>
        </p:nvSpPr>
        <p:spPr bwMode="auto">
          <a:xfrm>
            <a:off x="461963" y="3195638"/>
            <a:ext cx="2824162" cy="186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lvl="1" eaLnBrk="1" hangingPunct="1"/>
            <a:r>
              <a:rPr lang="en-US" altLang="en-US"/>
              <a:t>Influence of beam length</a:t>
            </a:r>
          </a:p>
          <a:p>
            <a:pPr lvl="1" eaLnBrk="1" hangingPunct="1"/>
            <a:r>
              <a:rPr lang="en-US" altLang="en-US"/>
              <a:t>Operating Deflection Shape (ODS) study</a:t>
            </a:r>
          </a:p>
        </p:txBody>
      </p:sp>
      <p:pic>
        <p:nvPicPr>
          <p:cNvPr id="153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3059113"/>
            <a:ext cx="41148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91B1351E-253A-4773-BA7B-F57AE4D7951B}" type="slidenum">
              <a:rPr lang="en-US" altLang="en-US" sz="1400">
                <a:solidFill>
                  <a:srgbClr val="990000"/>
                </a:solidFill>
              </a:rPr>
              <a:pPr>
                <a:spcBef>
                  <a:spcPct val="0"/>
                </a:spcBef>
                <a:buFontTx/>
                <a:buNone/>
              </a:pPr>
              <a:t>11</a:t>
            </a:fld>
            <a:endParaRPr lang="en-US" altLang="en-US" sz="1400">
              <a:solidFill>
                <a:srgbClr val="990000"/>
              </a:solidFill>
            </a:endParaRPr>
          </a:p>
        </p:txBody>
      </p:sp>
      <p:sp>
        <p:nvSpPr>
          <p:cNvPr id="16387" name="Rectangle 12"/>
          <p:cNvSpPr>
            <a:spLocks noGrp="1" noChangeArrowheads="1"/>
          </p:cNvSpPr>
          <p:nvPr>
            <p:ph type="title"/>
          </p:nvPr>
        </p:nvSpPr>
        <p:spPr/>
        <p:txBody>
          <a:bodyPr/>
          <a:lstStyle/>
          <a:p>
            <a:pPr eaLnBrk="1" hangingPunct="1"/>
            <a:r>
              <a:rPr lang="en-US" altLang="en-US"/>
              <a:t>Beam Vibration Module</a:t>
            </a:r>
          </a:p>
        </p:txBody>
      </p:sp>
      <p:sp>
        <p:nvSpPr>
          <p:cNvPr id="15365" name="Rectangle 13"/>
          <p:cNvSpPr>
            <a:spLocks noGrp="1" noChangeArrowheads="1"/>
          </p:cNvSpPr>
          <p:nvPr>
            <p:ph type="body" idx="1"/>
          </p:nvPr>
        </p:nvSpPr>
        <p:spPr/>
        <p:txBody>
          <a:bodyPr/>
          <a:lstStyle/>
          <a:p>
            <a:pPr eaLnBrk="1" hangingPunct="1">
              <a:defRPr/>
            </a:pPr>
            <a:r>
              <a:rPr lang="en-US" altLang="en-US" dirty="0"/>
              <a:t>Available Hardware</a:t>
            </a:r>
          </a:p>
          <a:p>
            <a:pPr lvl="1" eaLnBrk="1" hangingPunct="1">
              <a:defRPr/>
            </a:pPr>
            <a:r>
              <a:rPr lang="en-US" altLang="en-US" dirty="0"/>
              <a:t>3 beams: two thickness steel, one aluminum, one plastic</a:t>
            </a:r>
          </a:p>
          <a:p>
            <a:pPr lvl="1" eaLnBrk="1" hangingPunct="1">
              <a:defRPr/>
            </a:pPr>
            <a:r>
              <a:rPr lang="en-US" altLang="en-US" dirty="0"/>
              <a:t>2 end supports configurable as cantilever or simply support</a:t>
            </a:r>
          </a:p>
          <a:p>
            <a:pPr lvl="1" eaLnBrk="1" hangingPunct="1">
              <a:defRPr/>
            </a:pPr>
            <a:r>
              <a:rPr lang="en-US" altLang="en-US" dirty="0"/>
              <a:t>4 mass blocks </a:t>
            </a:r>
          </a:p>
          <a:p>
            <a:pPr lvl="1" eaLnBrk="1" hangingPunct="1">
              <a:defRPr/>
            </a:pPr>
            <a:r>
              <a:rPr lang="en-US" altLang="en-US" dirty="0"/>
              <a:t>3 wireless accelerometers</a:t>
            </a:r>
          </a:p>
          <a:p>
            <a:pPr lvl="1" eaLnBrk="1" hangingPunct="1">
              <a:defRPr/>
            </a:pPr>
            <a:r>
              <a:rPr lang="en-US" altLang="en-US" dirty="0"/>
              <a:t>1 unbalanced motor with controller for excitation</a:t>
            </a:r>
          </a:p>
          <a:p>
            <a:pPr eaLnBrk="1" hangingPunct="1">
              <a:spcBef>
                <a:spcPct val="0"/>
              </a:spcBef>
              <a:buFontTx/>
              <a:buChar char="•"/>
              <a:defRPr/>
            </a:pPr>
            <a:endParaRPr lang="en-US" altLang="en-US" dirty="0"/>
          </a:p>
          <a:p>
            <a:pPr eaLnBrk="1" hangingPunct="1">
              <a:defRPr/>
            </a:pPr>
            <a:endParaRPr lang="en-US" altLang="en-US" dirty="0"/>
          </a:p>
          <a:p>
            <a:pPr marL="0" indent="0" eaLnBrk="1" hangingPunct="1">
              <a:buFont typeface="Wingdings" pitchFamily="2" charset="2"/>
              <a:buNone/>
              <a:defRPr/>
            </a:pPr>
            <a:endParaRPr lang="en-US" altLang="en-US" dirty="0"/>
          </a:p>
        </p:txBody>
      </p:sp>
      <p:pic>
        <p:nvPicPr>
          <p:cNvPr id="16389" name="Picture 6"/>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940175" y="4548188"/>
            <a:ext cx="45783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A7B9CF16-2CBB-4025-802D-1440B7BD6913}" type="slidenum">
              <a:rPr lang="en-US" altLang="en-US" sz="1400">
                <a:solidFill>
                  <a:srgbClr val="990000"/>
                </a:solidFill>
              </a:rPr>
              <a:pPr>
                <a:spcBef>
                  <a:spcPct val="0"/>
                </a:spcBef>
                <a:buFontTx/>
                <a:buNone/>
              </a:pPr>
              <a:t>12</a:t>
            </a:fld>
            <a:endParaRPr lang="en-US" altLang="en-US" sz="1400">
              <a:solidFill>
                <a:srgbClr val="990000"/>
              </a:solidFill>
            </a:endParaRPr>
          </a:p>
        </p:txBody>
      </p:sp>
      <p:sp>
        <p:nvSpPr>
          <p:cNvPr id="17411" name="Rectangle 12"/>
          <p:cNvSpPr>
            <a:spLocks noGrp="1" noChangeArrowheads="1"/>
          </p:cNvSpPr>
          <p:nvPr>
            <p:ph type="title"/>
          </p:nvPr>
        </p:nvSpPr>
        <p:spPr/>
        <p:txBody>
          <a:bodyPr/>
          <a:lstStyle/>
          <a:p>
            <a:pPr eaLnBrk="1" hangingPunct="1"/>
            <a:r>
              <a:rPr lang="en-US" altLang="en-US"/>
              <a:t>Vibration Control Module</a:t>
            </a:r>
          </a:p>
        </p:txBody>
      </p:sp>
      <p:sp>
        <p:nvSpPr>
          <p:cNvPr id="17412" name="Rectangle 13"/>
          <p:cNvSpPr>
            <a:spLocks noGrp="1" noChangeArrowheads="1"/>
          </p:cNvSpPr>
          <p:nvPr>
            <p:ph type="body" idx="1"/>
          </p:nvPr>
        </p:nvSpPr>
        <p:spPr/>
        <p:txBody>
          <a:bodyPr/>
          <a:lstStyle/>
          <a:p>
            <a:pPr eaLnBrk="1" hangingPunct="1"/>
            <a:r>
              <a:rPr lang="en-US" altLang="en-US"/>
              <a:t>Possible Experiments </a:t>
            </a:r>
          </a:p>
          <a:p>
            <a:pPr lvl="1" eaLnBrk="1" hangingPunct="1"/>
            <a:r>
              <a:rPr lang="en-US" altLang="en-US"/>
              <a:t>Spring-Mass vibration absorber</a:t>
            </a:r>
          </a:p>
          <a:p>
            <a:pPr lvl="1" eaLnBrk="1" hangingPunct="1"/>
            <a:r>
              <a:rPr lang="en-US" altLang="en-US"/>
              <a:t>Beam vibration absorber</a:t>
            </a:r>
          </a:p>
          <a:p>
            <a:pPr lvl="1" eaLnBrk="1" hangingPunct="1"/>
            <a:r>
              <a:rPr lang="en-US" altLang="en-US"/>
              <a:t>Beam with free layer damping (viscoelastic)</a:t>
            </a:r>
          </a:p>
          <a:p>
            <a:pPr lvl="1" eaLnBrk="1" hangingPunct="1"/>
            <a:r>
              <a:rPr lang="en-US" altLang="en-US"/>
              <a:t>Beam with constraining layer damping (CLD) study</a:t>
            </a:r>
          </a:p>
        </p:txBody>
      </p:sp>
      <p:pic>
        <p:nvPicPr>
          <p:cNvPr id="17413"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4322763"/>
            <a:ext cx="3255963"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4367213"/>
            <a:ext cx="29654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1606550"/>
            <a:ext cx="282733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92087F38-D133-47AC-8C5A-631740F78470}" type="slidenum">
              <a:rPr lang="en-US" altLang="en-US" sz="1400">
                <a:solidFill>
                  <a:srgbClr val="990000"/>
                </a:solidFill>
              </a:rPr>
              <a:pPr>
                <a:spcBef>
                  <a:spcPct val="0"/>
                </a:spcBef>
                <a:buFontTx/>
                <a:buNone/>
              </a:pPr>
              <a:t>13</a:t>
            </a:fld>
            <a:endParaRPr lang="en-US" altLang="en-US" sz="1400" dirty="0">
              <a:solidFill>
                <a:srgbClr val="990000"/>
              </a:solidFill>
            </a:endParaRPr>
          </a:p>
        </p:txBody>
      </p:sp>
      <p:pic>
        <p:nvPicPr>
          <p:cNvPr id="18435" name="Picture 2" descr="beam_p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3944938"/>
            <a:ext cx="234791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5"/>
          <p:cNvSpPr>
            <a:spLocks noGrp="1" noChangeArrowheads="1"/>
          </p:cNvSpPr>
          <p:nvPr>
            <p:ph type="title"/>
          </p:nvPr>
        </p:nvSpPr>
        <p:spPr/>
        <p:txBody>
          <a:bodyPr/>
          <a:lstStyle/>
          <a:p>
            <a:pPr eaLnBrk="1" hangingPunct="1"/>
            <a:r>
              <a:rPr lang="en-US" altLang="en-US"/>
              <a:t>Vibration Control Module</a:t>
            </a:r>
          </a:p>
        </p:txBody>
      </p:sp>
      <p:sp>
        <p:nvSpPr>
          <p:cNvPr id="18437" name="Rectangle 6"/>
          <p:cNvSpPr>
            <a:spLocks noGrp="1" noChangeArrowheads="1"/>
          </p:cNvSpPr>
          <p:nvPr>
            <p:ph type="body" idx="1"/>
          </p:nvPr>
        </p:nvSpPr>
        <p:spPr/>
        <p:txBody>
          <a:bodyPr/>
          <a:lstStyle/>
          <a:p>
            <a:pPr eaLnBrk="1" hangingPunct="1"/>
            <a:r>
              <a:rPr lang="en-US" altLang="en-US"/>
              <a:t>Available Hardware for Spring-Mass Absorber</a:t>
            </a:r>
          </a:p>
          <a:p>
            <a:pPr lvl="1" eaLnBrk="1" hangingPunct="1"/>
            <a:r>
              <a:rPr lang="en-US" altLang="en-US"/>
              <a:t>3 different stiffness springs</a:t>
            </a:r>
          </a:p>
          <a:p>
            <a:pPr lvl="1" eaLnBrk="1" hangingPunct="1"/>
            <a:r>
              <a:rPr lang="en-US" altLang="en-US"/>
              <a:t>3 stackable mass blocks</a:t>
            </a:r>
          </a:p>
          <a:p>
            <a:pPr lvl="1" eaLnBrk="1" hangingPunct="1"/>
            <a:r>
              <a:rPr lang="en-US" altLang="en-US"/>
              <a:t>1 proximity probe for displacement vibration measurement</a:t>
            </a:r>
          </a:p>
          <a:p>
            <a:pPr lvl="1" eaLnBrk="1" hangingPunct="1"/>
            <a:r>
              <a:rPr lang="en-US" altLang="en-US"/>
              <a:t>1 unbalanced motor with controller for excitation </a:t>
            </a:r>
          </a:p>
          <a:p>
            <a:pPr eaLnBrk="1" hangingPunct="1"/>
            <a:r>
              <a:rPr lang="en-US" altLang="en-US"/>
              <a:t>Available Hardware for Beam Absorber</a:t>
            </a:r>
          </a:p>
          <a:p>
            <a:pPr lvl="1" eaLnBrk="1" hangingPunct="1"/>
            <a:r>
              <a:rPr lang="en-US" altLang="en-US"/>
              <a:t>4 mass blocks </a:t>
            </a:r>
          </a:p>
          <a:p>
            <a:pPr lvl="1" eaLnBrk="1" hangingPunct="1"/>
            <a:r>
              <a:rPr lang="en-US" altLang="en-US"/>
              <a:t>4 accelerometers</a:t>
            </a:r>
          </a:p>
          <a:p>
            <a:pPr lvl="1" eaLnBrk="1" hangingPunct="1"/>
            <a:r>
              <a:rPr lang="en-US" altLang="en-US"/>
              <a:t>1 unbalanced motor with controller for excitation</a:t>
            </a:r>
          </a:p>
          <a:p>
            <a:pPr lvl="1" eaLnBrk="1" hangingPunct="1"/>
            <a:r>
              <a:rPr lang="en-US" altLang="en-US"/>
              <a:t>1 tuned mass damper beam</a:t>
            </a:r>
          </a:p>
          <a:p>
            <a:pPr eaLnBrk="1" hangingPunct="1"/>
            <a:r>
              <a:rPr lang="en-US" altLang="en-US"/>
              <a:t>Available Hardware for Layer Damping</a:t>
            </a:r>
          </a:p>
          <a:p>
            <a:pPr lvl="1" eaLnBrk="1" hangingPunct="1"/>
            <a:r>
              <a:rPr lang="en-US" altLang="en-US"/>
              <a:t>3 beams: one base, one viscoelastic (FLD), and one Constrained Layer Damping (CLD)</a:t>
            </a:r>
          </a:p>
        </p:txBody>
      </p:sp>
      <p:sp>
        <p:nvSpPr>
          <p:cNvPr id="18438"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152400"/>
            <a:ext cx="9144000" cy="792163"/>
          </a:xfrm>
        </p:spPr>
        <p:txBody>
          <a:bodyPr/>
          <a:lstStyle/>
          <a:p>
            <a:pPr eaLnBrk="1" hangingPunct="1"/>
            <a:r>
              <a:rPr lang="en-US" altLang="en-US" sz="2800" dirty="0"/>
              <a:t>Spring-Mass-Damper Module - </a:t>
            </a:r>
            <a:br>
              <a:rPr lang="en-US" altLang="en-US" sz="2800" dirty="0"/>
            </a:br>
            <a:r>
              <a:rPr lang="en-US" altLang="en-US" sz="2800" dirty="0"/>
              <a:t>Horizontal Arrangement</a:t>
            </a:r>
          </a:p>
        </p:txBody>
      </p:sp>
      <p:sp>
        <p:nvSpPr>
          <p:cNvPr id="12292" name="Rectangle 3"/>
          <p:cNvSpPr>
            <a:spLocks noGrp="1" noChangeArrowheads="1"/>
          </p:cNvSpPr>
          <p:nvPr>
            <p:ph type="body" idx="1"/>
          </p:nvPr>
        </p:nvSpPr>
        <p:spPr>
          <a:xfrm>
            <a:off x="457200" y="1371600"/>
            <a:ext cx="6806725" cy="2662015"/>
          </a:xfrm>
        </p:spPr>
        <p:txBody>
          <a:bodyPr/>
          <a:lstStyle/>
          <a:p>
            <a:pPr eaLnBrk="1" hangingPunct="1"/>
            <a:r>
              <a:rPr lang="en-US" altLang="en-US" dirty="0"/>
              <a:t>Available Hardware</a:t>
            </a:r>
          </a:p>
          <a:p>
            <a:pPr lvl="1" eaLnBrk="1" hangingPunct="1"/>
            <a:r>
              <a:rPr lang="en-US" altLang="en-US" dirty="0"/>
              <a:t>3 different stiffness springs, stackable for 2 DOF</a:t>
            </a:r>
          </a:p>
          <a:p>
            <a:pPr lvl="1" eaLnBrk="1" hangingPunct="1"/>
            <a:r>
              <a:rPr lang="en-US" altLang="en-US" dirty="0"/>
              <a:t>3 stackable mass blocks</a:t>
            </a:r>
          </a:p>
          <a:p>
            <a:pPr lvl="1" eaLnBrk="1" hangingPunct="1"/>
            <a:r>
              <a:rPr lang="en-US" altLang="en-US" dirty="0"/>
              <a:t>1 dashpot with 3 types of viscous fluid </a:t>
            </a:r>
          </a:p>
          <a:p>
            <a:pPr lvl="1" eaLnBrk="1" hangingPunct="1"/>
            <a:r>
              <a:rPr lang="en-US" altLang="en-US" dirty="0"/>
              <a:t>1 unbalanced motor with controller for excitation </a:t>
            </a:r>
          </a:p>
          <a:p>
            <a:pPr lvl="1" eaLnBrk="1" hangingPunct="1"/>
            <a:r>
              <a:rPr lang="en-US" altLang="en-US" dirty="0"/>
              <a:t>Force transducer for transmissibility study and horizontal spring-mass arrangement (optional)</a:t>
            </a:r>
          </a:p>
          <a:p>
            <a:pPr eaLnBrk="1" hangingPunct="1"/>
            <a:endParaRPr lang="en-US" altLang="en-US" dirty="0"/>
          </a:p>
        </p:txBody>
      </p:sp>
      <p:sp>
        <p:nvSpPr>
          <p:cNvPr id="12294"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895256" y="4437317"/>
            <a:ext cx="6895431" cy="1642331"/>
          </a:xfrm>
          <a:prstGeom prst="rect">
            <a:avLst/>
          </a:prstGeom>
          <a:noFill/>
          <a:ln>
            <a:noFill/>
          </a:ln>
        </p:spPr>
      </p:pic>
      <p:sp>
        <p:nvSpPr>
          <p:cNvPr id="2" name="Slide Number Placeholder 3">
            <a:extLst>
              <a:ext uri="{FF2B5EF4-FFF2-40B4-BE49-F238E27FC236}">
                <a16:creationId xmlns:a16="http://schemas.microsoft.com/office/drawing/2014/main" id="{607F7939-3168-AE32-85C7-FB87CB0CC3D8}"/>
              </a:ext>
            </a:extLst>
          </p:cNvPr>
          <p:cNvSpPr>
            <a:spLocks noGrp="1"/>
          </p:cNvSpPr>
          <p:nvPr>
            <p:ph type="sldNum" sz="quarter" idx="10"/>
          </p:nvPr>
        </p:nvSpPr>
        <p:spPr>
          <a:xfrm>
            <a:off x="6858000" y="6537325"/>
            <a:ext cx="2133600" cy="244475"/>
          </a:xfrm>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92087F38-D133-47AC-8C5A-631740F78470}" type="slidenum">
              <a:rPr lang="en-US" altLang="en-US" sz="1400">
                <a:solidFill>
                  <a:srgbClr val="990000"/>
                </a:solidFill>
              </a:rPr>
              <a:pPr>
                <a:spcBef>
                  <a:spcPct val="0"/>
                </a:spcBef>
                <a:buFontTx/>
                <a:buNone/>
              </a:pPr>
              <a:t>14</a:t>
            </a:fld>
            <a:endParaRPr lang="en-US" altLang="en-US" sz="1400" dirty="0">
              <a:solidFill>
                <a:srgbClr val="99000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BB91BEC0-BB67-4F58-94D4-635F188E3DCC}" type="slidenum">
              <a:rPr lang="en-US" altLang="en-US" sz="1400">
                <a:solidFill>
                  <a:srgbClr val="990000"/>
                </a:solidFill>
              </a:rPr>
              <a:pPr>
                <a:spcBef>
                  <a:spcPct val="0"/>
                </a:spcBef>
                <a:buFontTx/>
                <a:buNone/>
              </a:pPr>
              <a:t>15</a:t>
            </a:fld>
            <a:endParaRPr lang="en-US" altLang="en-US" sz="1400">
              <a:solidFill>
                <a:srgbClr val="990000"/>
              </a:solidFill>
            </a:endParaRPr>
          </a:p>
        </p:txBody>
      </p:sp>
      <p:sp>
        <p:nvSpPr>
          <p:cNvPr id="19459" name="Rectangle 14"/>
          <p:cNvSpPr>
            <a:spLocks noGrp="1" noChangeArrowheads="1"/>
          </p:cNvSpPr>
          <p:nvPr>
            <p:ph type="title"/>
          </p:nvPr>
        </p:nvSpPr>
        <p:spPr/>
        <p:txBody>
          <a:bodyPr/>
          <a:lstStyle/>
          <a:p>
            <a:pPr eaLnBrk="1" hangingPunct="1"/>
            <a:r>
              <a:rPr lang="en-US" altLang="en-US"/>
              <a:t>Simulation/Animation Software</a:t>
            </a:r>
          </a:p>
        </p:txBody>
      </p:sp>
      <p:sp>
        <p:nvSpPr>
          <p:cNvPr id="19460" name="Rectangle 15"/>
          <p:cNvSpPr>
            <a:spLocks noGrp="1" noChangeArrowheads="1"/>
          </p:cNvSpPr>
          <p:nvPr>
            <p:ph type="body" idx="1"/>
          </p:nvPr>
        </p:nvSpPr>
        <p:spPr>
          <a:xfrm>
            <a:off x="457200" y="1371600"/>
            <a:ext cx="5121275" cy="2238375"/>
          </a:xfrm>
        </p:spPr>
        <p:txBody>
          <a:bodyPr/>
          <a:lstStyle/>
          <a:p>
            <a:pPr eaLnBrk="1" hangingPunct="1"/>
            <a:r>
              <a:rPr lang="en-US" altLang="en-US"/>
              <a:t>Basic concepts simulated in user selected input parameters </a:t>
            </a:r>
          </a:p>
          <a:p>
            <a:pPr eaLnBrk="1" hangingPunct="1"/>
            <a:r>
              <a:rPr lang="en-US" altLang="en-US"/>
              <a:t>Vivid visualization to enhance learning and clarification </a:t>
            </a:r>
          </a:p>
          <a:p>
            <a:pPr eaLnBrk="1" hangingPunct="1"/>
            <a:r>
              <a:rPr lang="en-US" altLang="en-US"/>
              <a:t>Input condition controllable by user</a:t>
            </a:r>
          </a:p>
        </p:txBody>
      </p:sp>
      <p:pic>
        <p:nvPicPr>
          <p:cNvPr id="1946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238" y="4054475"/>
            <a:ext cx="3317875"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4032250"/>
            <a:ext cx="3317875"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1650" y="1371600"/>
            <a:ext cx="3322638"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0F3B1D8C-785C-49ED-B5EB-A7A523B5962E}" type="slidenum">
              <a:rPr lang="en-US" altLang="en-US" sz="1400">
                <a:solidFill>
                  <a:srgbClr val="990000"/>
                </a:solidFill>
              </a:rPr>
              <a:pPr>
                <a:spcBef>
                  <a:spcPct val="0"/>
                </a:spcBef>
                <a:buFontTx/>
                <a:buNone/>
              </a:pPr>
              <a:t>16</a:t>
            </a:fld>
            <a:endParaRPr lang="en-US" altLang="en-US" sz="1400">
              <a:solidFill>
                <a:srgbClr val="990000"/>
              </a:solidFill>
            </a:endParaRPr>
          </a:p>
        </p:txBody>
      </p:sp>
      <p:sp>
        <p:nvSpPr>
          <p:cNvPr id="20483" name="Rectangle 9"/>
          <p:cNvSpPr>
            <a:spLocks noChangeArrowheads="1"/>
          </p:cNvSpPr>
          <p:nvPr/>
        </p:nvSpPr>
        <p:spPr bwMode="auto">
          <a:xfrm>
            <a:off x="5849938" y="5516563"/>
            <a:ext cx="3086100" cy="800100"/>
          </a:xfrm>
          <a:prstGeom prst="rect">
            <a:avLst/>
          </a:prstGeom>
          <a:solidFill>
            <a:srgbClr val="32B2FD">
              <a:alpha val="50195"/>
            </a:srgbClr>
          </a:solidFill>
          <a:ln w="1905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lgn="ctr" eaLnBrk="1" hangingPunct="1">
              <a:spcBef>
                <a:spcPct val="0"/>
              </a:spcBef>
              <a:buFontTx/>
              <a:buNone/>
            </a:pPr>
            <a:r>
              <a:rPr lang="en-US" altLang="en-US" b="1">
                <a:solidFill>
                  <a:srgbClr val="990000"/>
                </a:solidFill>
              </a:rPr>
              <a:t>All Major Vibration </a:t>
            </a:r>
          </a:p>
          <a:p>
            <a:pPr algn="ctr" eaLnBrk="1" hangingPunct="1">
              <a:spcBef>
                <a:spcPct val="0"/>
              </a:spcBef>
              <a:buFontTx/>
              <a:buNone/>
            </a:pPr>
            <a:r>
              <a:rPr lang="en-US" altLang="en-US" b="1">
                <a:solidFill>
                  <a:srgbClr val="990000"/>
                </a:solidFill>
              </a:rPr>
              <a:t>Concepts</a:t>
            </a:r>
          </a:p>
        </p:txBody>
      </p:sp>
      <p:sp>
        <p:nvSpPr>
          <p:cNvPr id="20484" name="Rectangle 10"/>
          <p:cNvSpPr>
            <a:spLocks noGrp="1" noChangeArrowheads="1"/>
          </p:cNvSpPr>
          <p:nvPr>
            <p:ph type="title"/>
          </p:nvPr>
        </p:nvSpPr>
        <p:spPr/>
        <p:txBody>
          <a:bodyPr/>
          <a:lstStyle/>
          <a:p>
            <a:pPr eaLnBrk="1" hangingPunct="1"/>
            <a:r>
              <a:rPr lang="en-US" altLang="en-US"/>
              <a:t>Simulation/Animation Software</a:t>
            </a:r>
          </a:p>
        </p:txBody>
      </p:sp>
      <p:sp>
        <p:nvSpPr>
          <p:cNvPr id="20485" name="Rectangle 12"/>
          <p:cNvSpPr>
            <a:spLocks noGrp="1" noChangeArrowheads="1"/>
          </p:cNvSpPr>
          <p:nvPr>
            <p:ph type="body" idx="1"/>
          </p:nvPr>
        </p:nvSpPr>
        <p:spPr/>
        <p:txBody>
          <a:bodyPr/>
          <a:lstStyle/>
          <a:p>
            <a:pPr eaLnBrk="1" hangingPunct="1"/>
            <a:r>
              <a:rPr lang="en-US" altLang="en-US" sz="1600"/>
              <a:t>Topics Covered</a:t>
            </a:r>
          </a:p>
          <a:p>
            <a:pPr lvl="1" eaLnBrk="1" hangingPunct="1"/>
            <a:r>
              <a:rPr lang="en-US" altLang="en-US" sz="1400"/>
              <a:t>Simple harmonic motion as represented by a Spring-Mass system</a:t>
            </a:r>
          </a:p>
          <a:p>
            <a:pPr lvl="1" eaLnBrk="1" hangingPunct="1"/>
            <a:r>
              <a:rPr lang="en-US" altLang="en-US" sz="1400"/>
              <a:t>Sinusoidal relationship of amplitude, velocity and acceleration</a:t>
            </a:r>
          </a:p>
          <a:p>
            <a:pPr lvl="1" eaLnBrk="1" hangingPunct="1"/>
            <a:r>
              <a:rPr lang="en-US" altLang="en-US" sz="1400"/>
              <a:t>Mathematical modeling of dynamical system using equivalent mass and spring</a:t>
            </a:r>
          </a:p>
          <a:p>
            <a:pPr lvl="1" eaLnBrk="1" hangingPunct="1"/>
            <a:r>
              <a:rPr lang="en-US" altLang="en-US" sz="1400"/>
              <a:t>Free vibration of undamped, underdamped and overdamped systems</a:t>
            </a:r>
          </a:p>
          <a:p>
            <a:pPr lvl="1" eaLnBrk="1" hangingPunct="1"/>
            <a:r>
              <a:rPr lang="en-US" altLang="en-US" sz="1400"/>
              <a:t>Logarithmic decrement</a:t>
            </a:r>
          </a:p>
          <a:p>
            <a:pPr lvl="1" eaLnBrk="1" hangingPunct="1"/>
            <a:r>
              <a:rPr lang="en-US" altLang="en-US" sz="1400"/>
              <a:t>Harmonic excitation of undamped, underdamped systems</a:t>
            </a:r>
          </a:p>
          <a:p>
            <a:pPr lvl="1" eaLnBrk="1" hangingPunct="1"/>
            <a:r>
              <a:rPr lang="en-US" altLang="en-US" sz="1400"/>
              <a:t>Frequency response function</a:t>
            </a:r>
          </a:p>
          <a:p>
            <a:pPr lvl="1" eaLnBrk="1" hangingPunct="1"/>
            <a:r>
              <a:rPr lang="en-US" altLang="en-US" sz="1400"/>
              <a:t>Rotating Unbalance</a:t>
            </a:r>
          </a:p>
          <a:p>
            <a:pPr lvl="1" eaLnBrk="1" hangingPunct="1"/>
            <a:r>
              <a:rPr lang="en-US" altLang="en-US" sz="1400"/>
              <a:t>Base excitation - Displacement transmissibility and force transmissibility</a:t>
            </a:r>
          </a:p>
          <a:p>
            <a:pPr lvl="1" eaLnBrk="1" hangingPunct="1"/>
            <a:r>
              <a:rPr lang="en-US" altLang="en-US" sz="1400"/>
              <a:t>Torsional vibration</a:t>
            </a:r>
          </a:p>
          <a:p>
            <a:pPr lvl="1" eaLnBrk="1" hangingPunct="1"/>
            <a:r>
              <a:rPr lang="en-US" altLang="en-US" sz="1400"/>
              <a:t>Transient response of underdamped systems - Step input and impulse input</a:t>
            </a:r>
          </a:p>
          <a:p>
            <a:pPr lvl="1" eaLnBrk="1" hangingPunct="1"/>
            <a:r>
              <a:rPr lang="en-US" altLang="en-US" sz="1400"/>
              <a:t>Combined vibration - Harmonic excitation with initial displacement and velocity</a:t>
            </a:r>
          </a:p>
          <a:p>
            <a:pPr lvl="1" eaLnBrk="1" hangingPunct="1"/>
            <a:r>
              <a:rPr lang="en-US" altLang="en-US" sz="1400"/>
              <a:t>General forced response - Delayed step input and rectangular pulse input</a:t>
            </a:r>
          </a:p>
          <a:p>
            <a:pPr lvl="1" eaLnBrk="1" hangingPunct="1"/>
            <a:r>
              <a:rPr lang="en-US" altLang="en-US" sz="1400"/>
              <a:t>Two degrees of freedom system - Free vibration</a:t>
            </a:r>
          </a:p>
          <a:p>
            <a:pPr lvl="1" eaLnBrk="1" hangingPunct="1"/>
            <a:r>
              <a:rPr lang="en-US" altLang="en-US" sz="1400"/>
              <a:t>Two degrees of freedom system - Harmonic excitation</a:t>
            </a:r>
          </a:p>
          <a:p>
            <a:pPr lvl="1" eaLnBrk="1" hangingPunct="1"/>
            <a:r>
              <a:rPr lang="en-US" altLang="en-US" sz="1400"/>
              <a:t>Tuned mass damper</a:t>
            </a:r>
          </a:p>
          <a:p>
            <a:pPr lvl="1" eaLnBrk="1" hangingPunct="1"/>
            <a:r>
              <a:rPr lang="en-US" altLang="en-US" sz="1400"/>
              <a:t>Beam vibration</a:t>
            </a:r>
          </a:p>
        </p:txBody>
      </p:sp>
      <p:sp>
        <p:nvSpPr>
          <p:cNvPr id="20486"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88DB54FC-E221-417B-B0B3-FAD191F18B3D}" type="slidenum">
              <a:rPr lang="en-US" altLang="en-US" sz="1400">
                <a:solidFill>
                  <a:srgbClr val="990000"/>
                </a:solidFill>
              </a:rPr>
              <a:pPr>
                <a:spcBef>
                  <a:spcPct val="0"/>
                </a:spcBef>
                <a:buFontTx/>
                <a:buNone/>
              </a:pPr>
              <a:t>17</a:t>
            </a:fld>
            <a:endParaRPr lang="en-US" altLang="en-US" sz="1400">
              <a:solidFill>
                <a:srgbClr val="990000"/>
              </a:solidFill>
            </a:endParaRPr>
          </a:p>
        </p:txBody>
      </p:sp>
      <p:sp>
        <p:nvSpPr>
          <p:cNvPr id="21507" name="Rectangle 11"/>
          <p:cNvSpPr>
            <a:spLocks noGrp="1" noChangeArrowheads="1"/>
          </p:cNvSpPr>
          <p:nvPr>
            <p:ph type="title"/>
          </p:nvPr>
        </p:nvSpPr>
        <p:spPr/>
        <p:txBody>
          <a:bodyPr/>
          <a:lstStyle/>
          <a:p>
            <a:pPr eaLnBrk="1" hangingPunct="1"/>
            <a:r>
              <a:rPr lang="en-US" altLang="en-US"/>
              <a:t>Simulation/Animation Software</a:t>
            </a:r>
          </a:p>
        </p:txBody>
      </p:sp>
      <p:sp>
        <p:nvSpPr>
          <p:cNvPr id="21508" name="Rectangle 12"/>
          <p:cNvSpPr>
            <a:spLocks noGrp="1" noChangeArrowheads="1"/>
          </p:cNvSpPr>
          <p:nvPr>
            <p:ph type="body" idx="1"/>
          </p:nvPr>
        </p:nvSpPr>
        <p:spPr>
          <a:xfrm>
            <a:off x="457200" y="1371600"/>
            <a:ext cx="8229600" cy="1322388"/>
          </a:xfrm>
        </p:spPr>
        <p:txBody>
          <a:bodyPr/>
          <a:lstStyle/>
          <a:p>
            <a:pPr eaLnBrk="1" hangingPunct="1"/>
            <a:r>
              <a:rPr lang="en-US" altLang="en-US"/>
              <a:t>For each topics covered, the simulation software includes a theoretical summary along with all key equations for quick reference </a:t>
            </a:r>
          </a:p>
        </p:txBody>
      </p:sp>
      <p:pic>
        <p:nvPicPr>
          <p:cNvPr id="2150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138" y="2932113"/>
            <a:ext cx="529272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Rectangle 13"/>
          <p:cNvSpPr>
            <a:spLocks noChangeArrowheads="1"/>
          </p:cNvSpPr>
          <p:nvPr/>
        </p:nvSpPr>
        <p:spPr bwMode="auto">
          <a:xfrm>
            <a:off x="452438" y="2544763"/>
            <a:ext cx="3033712"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eaLnBrk="1" hangingPunct="1"/>
            <a:r>
              <a:rPr lang="en-US" altLang="en-US"/>
              <a:t>Most topics also include a predefined hands-on experiment to be performed on VFT</a:t>
            </a:r>
          </a:p>
        </p:txBody>
      </p:sp>
      <p:sp>
        <p:nvSpPr>
          <p:cNvPr id="21511"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4E42934F-CCAD-47AF-B7CF-E5E3BC60A718}" type="slidenum">
              <a:rPr lang="en-US" altLang="en-US" sz="1400">
                <a:solidFill>
                  <a:srgbClr val="990000"/>
                </a:solidFill>
              </a:rPr>
              <a:pPr>
                <a:spcBef>
                  <a:spcPct val="0"/>
                </a:spcBef>
                <a:buFontTx/>
                <a:buNone/>
              </a:pPr>
              <a:t>18</a:t>
            </a:fld>
            <a:endParaRPr lang="en-US" altLang="en-US" sz="1400">
              <a:solidFill>
                <a:srgbClr val="990000"/>
              </a:solidFill>
            </a:endParaRPr>
          </a:p>
        </p:txBody>
      </p:sp>
      <p:pic>
        <p:nvPicPr>
          <p:cNvPr id="23555" name="Picture 8"/>
          <p:cNvPicPr>
            <a:picLocks noChangeAspect="1" noChangeArrowheads="1"/>
          </p:cNvPicPr>
          <p:nvPr/>
        </p:nvPicPr>
        <p:blipFill>
          <a:blip r:embed="rId3">
            <a:extLst>
              <a:ext uri="{28A0092B-C50C-407E-A947-70E740481C1C}">
                <a14:useLocalDpi xmlns:a14="http://schemas.microsoft.com/office/drawing/2010/main" val="0"/>
              </a:ext>
            </a:extLst>
          </a:blip>
          <a:srcRect l="71761" t="12245" r="1199" b="39183"/>
          <a:stretch>
            <a:fillRect/>
          </a:stretch>
        </p:blipFill>
        <p:spPr bwMode="auto">
          <a:xfrm>
            <a:off x="5572125" y="1749425"/>
            <a:ext cx="3375025"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14"/>
          <p:cNvSpPr>
            <a:spLocks noGrp="1" noChangeArrowheads="1"/>
          </p:cNvSpPr>
          <p:nvPr>
            <p:ph type="title"/>
          </p:nvPr>
        </p:nvSpPr>
        <p:spPr/>
        <p:txBody>
          <a:bodyPr/>
          <a:lstStyle/>
          <a:p>
            <a:pPr eaLnBrk="1" hangingPunct="1"/>
            <a:r>
              <a:rPr lang="en-US" altLang="en-US" b="1"/>
              <a:t>Experimental Curriculum Book</a:t>
            </a:r>
          </a:p>
        </p:txBody>
      </p:sp>
      <p:sp>
        <p:nvSpPr>
          <p:cNvPr id="23557" name="Rectangle 15"/>
          <p:cNvSpPr>
            <a:spLocks noGrp="1" noChangeArrowheads="1"/>
          </p:cNvSpPr>
          <p:nvPr>
            <p:ph type="body" idx="1"/>
          </p:nvPr>
        </p:nvSpPr>
        <p:spPr>
          <a:xfrm>
            <a:off x="311150" y="1749425"/>
            <a:ext cx="4910138" cy="4876800"/>
          </a:xfrm>
        </p:spPr>
        <p:txBody>
          <a:bodyPr/>
          <a:lstStyle/>
          <a:p>
            <a:pPr eaLnBrk="1" hangingPunct="1"/>
            <a:r>
              <a:rPr lang="en-US" altLang="en-US"/>
              <a:t>Comprehensive experimental book</a:t>
            </a:r>
          </a:p>
          <a:p>
            <a:pPr eaLnBrk="1" hangingPunct="1"/>
            <a:r>
              <a:rPr lang="en-US" altLang="en-US"/>
              <a:t>More than 20 pre-designed experiments</a:t>
            </a:r>
          </a:p>
          <a:p>
            <a:pPr eaLnBrk="1" hangingPunct="1"/>
            <a:r>
              <a:rPr lang="en-US" altLang="en-US"/>
              <a:t>Step by step detailed instruction</a:t>
            </a:r>
          </a:p>
          <a:p>
            <a:pPr eaLnBrk="1" hangingPunct="1"/>
            <a:r>
              <a:rPr lang="en-US" altLang="en-US"/>
              <a:t>Extended exercises help student learning</a:t>
            </a:r>
          </a:p>
        </p:txBody>
      </p:sp>
      <p:sp>
        <p:nvSpPr>
          <p:cNvPr id="23558"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3098AB81-567F-40E0-A924-5733882E9C63}" type="slidenum">
              <a:rPr lang="en-US" altLang="en-US" sz="1400">
                <a:solidFill>
                  <a:srgbClr val="990000"/>
                </a:solidFill>
              </a:rPr>
              <a:pPr>
                <a:spcBef>
                  <a:spcPct val="0"/>
                </a:spcBef>
                <a:buFontTx/>
                <a:buNone/>
              </a:pPr>
              <a:t>19</a:t>
            </a:fld>
            <a:endParaRPr lang="en-US" altLang="en-US" sz="1400">
              <a:solidFill>
                <a:srgbClr val="990000"/>
              </a:solidFill>
            </a:endParaRPr>
          </a:p>
        </p:txBody>
      </p:sp>
      <p:sp>
        <p:nvSpPr>
          <p:cNvPr id="24579" name="Rectangle 29"/>
          <p:cNvSpPr>
            <a:spLocks noGrp="1" noChangeArrowheads="1"/>
          </p:cNvSpPr>
          <p:nvPr>
            <p:ph type="title"/>
          </p:nvPr>
        </p:nvSpPr>
        <p:spPr/>
        <p:txBody>
          <a:bodyPr/>
          <a:lstStyle/>
          <a:p>
            <a:pPr eaLnBrk="1" hangingPunct="1"/>
            <a:r>
              <a:rPr lang="en-US" altLang="en-US"/>
              <a:t>Specifications</a:t>
            </a:r>
          </a:p>
        </p:txBody>
      </p:sp>
      <p:sp>
        <p:nvSpPr>
          <p:cNvPr id="24580" name="Text Box 992"/>
          <p:cNvSpPr txBox="1">
            <a:spLocks noChangeArrowheads="1"/>
          </p:cNvSpPr>
          <p:nvPr/>
        </p:nvSpPr>
        <p:spPr bwMode="auto">
          <a:xfrm>
            <a:off x="6053138" y="6238875"/>
            <a:ext cx="2849562" cy="211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lgn="just" eaLnBrk="1" hangingPunct="1">
              <a:spcBef>
                <a:spcPct val="0"/>
              </a:spcBef>
              <a:buFontTx/>
              <a:buNone/>
            </a:pPr>
            <a:r>
              <a:rPr lang="en-US" altLang="zh-CN" sz="800">
                <a:solidFill>
                  <a:srgbClr val="333333"/>
                </a:solidFill>
                <a:ea typeface="SimSun" pitchFamily="2" charset="-122"/>
              </a:rPr>
              <a:t>Content of presentation is subject to change without any notice</a:t>
            </a:r>
            <a:endParaRPr lang="en-US" altLang="en-US" sz="1800"/>
          </a:p>
        </p:txBody>
      </p:sp>
      <p:graphicFrame>
        <p:nvGraphicFramePr>
          <p:cNvPr id="24581" name="Object 6"/>
          <p:cNvGraphicFramePr>
            <a:graphicFrameLocks noChangeAspect="1"/>
          </p:cNvGraphicFramePr>
          <p:nvPr>
            <p:extLst>
              <p:ext uri="{D42A27DB-BD31-4B8C-83A1-F6EECF244321}">
                <p14:modId xmlns:p14="http://schemas.microsoft.com/office/powerpoint/2010/main" val="616120153"/>
              </p:ext>
            </p:extLst>
          </p:nvPr>
        </p:nvGraphicFramePr>
        <p:xfrm>
          <a:off x="1373188" y="1454150"/>
          <a:ext cx="6759575" cy="4506913"/>
        </p:xfrm>
        <a:graphic>
          <a:graphicData uri="http://schemas.openxmlformats.org/presentationml/2006/ole">
            <mc:AlternateContent xmlns:mc="http://schemas.openxmlformats.org/markup-compatibility/2006">
              <mc:Choice xmlns:v="urn:schemas-microsoft-com:vml" Requires="v">
                <p:oleObj name="Document" r:id="rId3" imgW="6295971" imgH="4283615" progId="Word.Document.12">
                  <p:embed/>
                </p:oleObj>
              </mc:Choice>
              <mc:Fallback>
                <p:oleObj name="Document" r:id="rId3" imgW="6295971" imgH="4283615" progId="Word.Document.12">
                  <p:embed/>
                  <p:pic>
                    <p:nvPicPr>
                      <p:cNvPr id="0" name="Object 6"/>
                      <p:cNvPicPr>
                        <a:picLocks noChangeAspect="1" noChangeArrowheads="1"/>
                      </p:cNvPicPr>
                      <p:nvPr/>
                    </p:nvPicPr>
                    <p:blipFill>
                      <a:blip r:embed="rId4"/>
                      <a:srcRect/>
                      <a:stretch>
                        <a:fillRect/>
                      </a:stretch>
                    </p:blipFill>
                    <p:spPr bwMode="auto">
                      <a:xfrm>
                        <a:off x="1373188" y="1454150"/>
                        <a:ext cx="6759575" cy="4506913"/>
                      </a:xfrm>
                      <a:prstGeom prst="rect">
                        <a:avLst/>
                      </a:prstGeom>
                      <a:gradFill rotWithShape="1">
                        <a:gsLst>
                          <a:gs pos="0">
                            <a:srgbClr val="99C9F5"/>
                          </a:gs>
                          <a:gs pos="74001">
                            <a:srgbClr val="EEF7F8"/>
                          </a:gs>
                          <a:gs pos="83000">
                            <a:srgbClr val="EEF7F8"/>
                          </a:gs>
                          <a:gs pos="100000">
                            <a:srgbClr val="F4FAFA"/>
                          </a:gs>
                        </a:gsLst>
                        <a:lin ang="5400000" scaled="1"/>
                      </a:gradFill>
                      <a:ln>
                        <a:noFill/>
                      </a:ln>
                    </p:spPr>
                  </p:pic>
                </p:oleObj>
              </mc:Fallback>
            </mc:AlternateContent>
          </a:graphicData>
        </a:graphic>
      </p:graphicFrame>
      <p:sp>
        <p:nvSpPr>
          <p:cNvPr id="24582"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428F6F-B4C2-9734-CA2B-090B87DF2F69}"/>
              </a:ext>
            </a:extLst>
          </p:cNvPr>
          <p:cNvPicPr>
            <a:picLocks noChangeAspect="1"/>
          </p:cNvPicPr>
          <p:nvPr/>
        </p:nvPicPr>
        <p:blipFill>
          <a:blip r:embed="rId3"/>
          <a:srcRect l="7997" r="7997"/>
          <a:stretch>
            <a:fillRect/>
          </a:stretch>
        </p:blipFill>
        <p:spPr bwMode="auto">
          <a:xfrm>
            <a:off x="4110723" y="2203704"/>
            <a:ext cx="5015624" cy="3358579"/>
          </a:xfrm>
          <a:prstGeom prst="rect">
            <a:avLst/>
          </a:prstGeom>
          <a:ln>
            <a:noFill/>
          </a:ln>
          <a:extLst>
            <a:ext uri="{53640926-AAD7-44D8-BBD7-CCE9431645EC}">
              <a14:shadowObscured xmlns:a14="http://schemas.microsoft.com/office/drawing/2010/main"/>
            </a:ext>
          </a:extLst>
        </p:spPr>
      </p:pic>
      <p:sp>
        <p:nvSpPr>
          <p:cNvPr id="4098"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CA753EC4-6EBA-4687-B678-831381D7165B}" type="slidenum">
              <a:rPr lang="en-US" altLang="en-US" sz="1400">
                <a:solidFill>
                  <a:srgbClr val="990000"/>
                </a:solidFill>
              </a:rPr>
              <a:pPr>
                <a:spcBef>
                  <a:spcPct val="0"/>
                </a:spcBef>
                <a:buFontTx/>
                <a:buNone/>
              </a:pPr>
              <a:t>2</a:t>
            </a:fld>
            <a:endParaRPr lang="en-US" altLang="en-US" sz="1400">
              <a:solidFill>
                <a:srgbClr val="990000"/>
              </a:solidFill>
            </a:endParaRPr>
          </a:p>
        </p:txBody>
      </p:sp>
      <p:sp>
        <p:nvSpPr>
          <p:cNvPr id="4099" name="Rectangle 4"/>
          <p:cNvSpPr>
            <a:spLocks noGrp="1" noChangeArrowheads="1"/>
          </p:cNvSpPr>
          <p:nvPr>
            <p:ph type="title"/>
          </p:nvPr>
        </p:nvSpPr>
        <p:spPr>
          <a:xfrm>
            <a:off x="511175" y="138113"/>
            <a:ext cx="8229600" cy="792162"/>
          </a:xfrm>
        </p:spPr>
        <p:txBody>
          <a:bodyPr/>
          <a:lstStyle/>
          <a:p>
            <a:pPr eaLnBrk="1" hangingPunct="1"/>
            <a:r>
              <a:rPr lang="en-US" altLang="en-US"/>
              <a:t>Vibration Fundamental </a:t>
            </a:r>
            <a:br>
              <a:rPr lang="en-US" altLang="en-US"/>
            </a:br>
            <a:r>
              <a:rPr lang="en-US" altLang="en-US"/>
              <a:t>Training System (VFT)</a:t>
            </a:r>
          </a:p>
        </p:txBody>
      </p:sp>
      <p:sp>
        <p:nvSpPr>
          <p:cNvPr id="4100" name="Rectangle 5"/>
          <p:cNvSpPr>
            <a:spLocks noGrp="1" noChangeArrowheads="1"/>
          </p:cNvSpPr>
          <p:nvPr>
            <p:ph type="body" idx="1"/>
          </p:nvPr>
        </p:nvSpPr>
        <p:spPr>
          <a:xfrm>
            <a:off x="0" y="1230313"/>
            <a:ext cx="9144000" cy="5197475"/>
          </a:xfrm>
        </p:spPr>
        <p:txBody>
          <a:bodyPr/>
          <a:lstStyle/>
          <a:p>
            <a:pPr algn="ctr" eaLnBrk="1" hangingPunct="1">
              <a:spcBef>
                <a:spcPct val="0"/>
              </a:spcBef>
              <a:buFontTx/>
              <a:buNone/>
            </a:pPr>
            <a:r>
              <a:rPr lang="en-US" altLang="en-US" sz="2000" dirty="0"/>
              <a:t>An integrated turnkey system with simulation software, guided hands-on experiments, </a:t>
            </a:r>
            <a:r>
              <a:rPr lang="en-US" altLang="en-US" sz="2000" dirty="0">
                <a:solidFill>
                  <a:srgbClr val="C00000"/>
                </a:solidFill>
              </a:rPr>
              <a:t>wireless</a:t>
            </a:r>
            <a:r>
              <a:rPr lang="en-US" altLang="en-US" sz="2000" dirty="0"/>
              <a:t> sensors and data acquisition and signal analysis </a:t>
            </a:r>
          </a:p>
        </p:txBody>
      </p:sp>
      <p:pic>
        <p:nvPicPr>
          <p:cNvPr id="4101" name="Picture 9" descr="Simul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561" y="2575405"/>
            <a:ext cx="3106749" cy="22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0"/>
          <p:cNvSpPr txBox="1">
            <a:spLocks noChangeArrowheads="1"/>
          </p:cNvSpPr>
          <p:nvPr/>
        </p:nvSpPr>
        <p:spPr bwMode="auto">
          <a:xfrm>
            <a:off x="3457803" y="3292966"/>
            <a:ext cx="4539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eaLnBrk="1" hangingPunct="1">
              <a:spcBef>
                <a:spcPct val="0"/>
              </a:spcBef>
              <a:buFontTx/>
              <a:buNone/>
            </a:pPr>
            <a:r>
              <a:rPr lang="en-US" altLang="en-US" sz="3600" b="1" dirty="0"/>
              <a:t>+</a:t>
            </a:r>
          </a:p>
        </p:txBody>
      </p:sp>
      <p:sp>
        <p:nvSpPr>
          <p:cNvPr id="4104" name="Text Box 13"/>
          <p:cNvSpPr txBox="1">
            <a:spLocks noChangeArrowheads="1"/>
          </p:cNvSpPr>
          <p:nvPr/>
        </p:nvSpPr>
        <p:spPr bwMode="auto">
          <a:xfrm>
            <a:off x="919861" y="5134480"/>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eaLnBrk="1" hangingPunct="1">
              <a:spcBef>
                <a:spcPct val="0"/>
              </a:spcBef>
              <a:buFontTx/>
              <a:buNone/>
            </a:pPr>
            <a:r>
              <a:rPr lang="en-US" altLang="en-US" sz="1800" dirty="0"/>
              <a:t>Simulation</a:t>
            </a:r>
          </a:p>
        </p:txBody>
      </p:sp>
      <p:sp>
        <p:nvSpPr>
          <p:cNvPr id="4105" name="Text Box 14"/>
          <p:cNvSpPr txBox="1">
            <a:spLocks noChangeArrowheads="1"/>
          </p:cNvSpPr>
          <p:nvPr/>
        </p:nvSpPr>
        <p:spPr bwMode="auto">
          <a:xfrm>
            <a:off x="5186940" y="5623243"/>
            <a:ext cx="34328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lgn="ctr" eaLnBrk="1" hangingPunct="1">
              <a:spcBef>
                <a:spcPct val="0"/>
              </a:spcBef>
              <a:buNone/>
            </a:pPr>
            <a:r>
              <a:rPr lang="en-US" altLang="en-US" sz="1600" dirty="0"/>
              <a:t>Hands-on experiments &amp;</a:t>
            </a:r>
          </a:p>
          <a:p>
            <a:pPr algn="ctr" eaLnBrk="1" hangingPunct="1">
              <a:spcBef>
                <a:spcPct val="0"/>
              </a:spcBef>
              <a:buNone/>
            </a:pPr>
            <a:r>
              <a:rPr lang="en-US" altLang="en-US" sz="1600" dirty="0"/>
              <a:t>Data Acquisition and analysis</a:t>
            </a:r>
            <a:endParaRPr lang="en-US" altLang="en-US" sz="1800" dirty="0"/>
          </a:p>
        </p:txBody>
      </p:sp>
      <p:sp>
        <p:nvSpPr>
          <p:cNvPr id="4109"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AE138D8E-4F71-499C-8762-82432B198D4E}" type="slidenum">
              <a:rPr lang="en-US" altLang="en-US" sz="1400">
                <a:solidFill>
                  <a:srgbClr val="990000"/>
                </a:solidFill>
              </a:rPr>
              <a:pPr>
                <a:spcBef>
                  <a:spcPct val="0"/>
                </a:spcBef>
                <a:buFontTx/>
                <a:buNone/>
              </a:pPr>
              <a:t>20</a:t>
            </a:fld>
            <a:endParaRPr lang="en-US" altLang="en-US" sz="1400">
              <a:solidFill>
                <a:srgbClr val="990000"/>
              </a:solidFill>
            </a:endParaRPr>
          </a:p>
        </p:txBody>
      </p:sp>
      <p:sp>
        <p:nvSpPr>
          <p:cNvPr id="25603" name="Rectangle 29"/>
          <p:cNvSpPr>
            <a:spLocks noGrp="1" noChangeArrowheads="1"/>
          </p:cNvSpPr>
          <p:nvPr>
            <p:ph type="title"/>
          </p:nvPr>
        </p:nvSpPr>
        <p:spPr/>
        <p:txBody>
          <a:bodyPr/>
          <a:lstStyle/>
          <a:p>
            <a:pPr eaLnBrk="1" hangingPunct="1"/>
            <a:r>
              <a:rPr lang="en-US" altLang="en-US"/>
              <a:t>Specifications</a:t>
            </a:r>
          </a:p>
        </p:txBody>
      </p:sp>
      <p:sp>
        <p:nvSpPr>
          <p:cNvPr id="25604" name="Text Box 992"/>
          <p:cNvSpPr txBox="1">
            <a:spLocks noChangeArrowheads="1"/>
          </p:cNvSpPr>
          <p:nvPr/>
        </p:nvSpPr>
        <p:spPr bwMode="auto">
          <a:xfrm>
            <a:off x="6053138" y="6238875"/>
            <a:ext cx="2849562" cy="211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lgn="just" eaLnBrk="1" hangingPunct="1">
              <a:spcBef>
                <a:spcPct val="0"/>
              </a:spcBef>
              <a:buFontTx/>
              <a:buNone/>
            </a:pPr>
            <a:r>
              <a:rPr lang="en-US" altLang="zh-CN" sz="800">
                <a:solidFill>
                  <a:srgbClr val="333333"/>
                </a:solidFill>
                <a:ea typeface="SimSun" pitchFamily="2" charset="-122"/>
              </a:rPr>
              <a:t>Content of presentation is subject to change without any notice</a:t>
            </a:r>
            <a:endParaRPr lang="en-US" altLang="en-US" sz="1800"/>
          </a:p>
        </p:txBody>
      </p:sp>
      <p:sp>
        <p:nvSpPr>
          <p:cNvPr id="25605" name="Rectangle 18"/>
          <p:cNvSpPr>
            <a:spLocks noChangeArrowheads="1"/>
          </p:cNvSpPr>
          <p:nvPr/>
        </p:nvSpPr>
        <p:spPr bwMode="auto">
          <a:xfrm>
            <a:off x="1485900" y="1443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eaLnBrk="1" hangingPunct="1">
              <a:spcBef>
                <a:spcPct val="0"/>
              </a:spcBef>
              <a:buFontTx/>
              <a:buNone/>
            </a:pPr>
            <a:endParaRPr lang="en-US" altLang="en-US" sz="1800"/>
          </a:p>
        </p:txBody>
      </p:sp>
      <p:sp>
        <p:nvSpPr>
          <p:cNvPr id="25606" name="Text Box 124"/>
          <p:cNvSpPr txBox="1">
            <a:spLocks noChangeArrowheads="1"/>
          </p:cNvSpPr>
          <p:nvPr/>
        </p:nvSpPr>
        <p:spPr bwMode="auto">
          <a:xfrm>
            <a:off x="1103313" y="10291763"/>
            <a:ext cx="6686550" cy="211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zh-CN" sz="800">
                <a:solidFill>
                  <a:srgbClr val="333333"/>
                </a:solidFill>
                <a:ea typeface="SimSun" pitchFamily="2" charset="-122"/>
                <a:cs typeface="Times New Roman" pitchFamily="18" charset="0"/>
              </a:rPr>
              <a:t>All content of brochure are subject to change without any notice. Product images are for representation purposes only, actual product may differ.</a:t>
            </a:r>
            <a:endParaRPr lang="en-US" altLang="zh-CN" sz="1800">
              <a:ea typeface="SimSun" pitchFamily="2" charset="-122"/>
              <a:cs typeface="Times New Roman" pitchFamily="18" charset="0"/>
            </a:endParaRPr>
          </a:p>
        </p:txBody>
      </p:sp>
      <p:sp>
        <p:nvSpPr>
          <p:cNvPr id="25607" name="Rectangle 20"/>
          <p:cNvSpPr>
            <a:spLocks noChangeArrowheads="1"/>
          </p:cNvSpPr>
          <p:nvPr/>
        </p:nvSpPr>
        <p:spPr bwMode="auto">
          <a:xfrm>
            <a:off x="1485900" y="190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endParaRPr lang="en-US" altLang="en-US" sz="1200">
              <a:solidFill>
                <a:srgbClr val="333333"/>
              </a:solidFill>
              <a:ea typeface="SimSun" pitchFamily="2" charset="-122"/>
              <a:cs typeface="Times New Roman" pitchFamily="18" charset="0"/>
            </a:endParaRPr>
          </a:p>
          <a:p>
            <a:pPr>
              <a:spcBef>
                <a:spcPct val="0"/>
              </a:spcBef>
              <a:buFontTx/>
              <a:buNone/>
            </a:pPr>
            <a:r>
              <a:rPr lang="en-US" altLang="en-US" sz="1200">
                <a:solidFill>
                  <a:srgbClr val="333333"/>
                </a:solidFill>
                <a:ea typeface="SimSun" pitchFamily="2" charset="-122"/>
                <a:cs typeface="Times New Roman" pitchFamily="18" charset="0"/>
              </a:rPr>
              <a:t> </a:t>
            </a:r>
            <a:endParaRPr lang="en-US" altLang="en-US" sz="1800">
              <a:ea typeface="SimSun" pitchFamily="2" charset="-122"/>
              <a:cs typeface="Times New Roman" pitchFamily="18"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2549925051"/>
              </p:ext>
            </p:extLst>
          </p:nvPr>
        </p:nvGraphicFramePr>
        <p:xfrm>
          <a:off x="1485900" y="1443038"/>
          <a:ext cx="6172200" cy="4005384"/>
        </p:xfrm>
        <a:graphic>
          <a:graphicData uri="http://schemas.openxmlformats.org/drawingml/2006/table">
            <a:tbl>
              <a:tblPr firstRow="1" firstCol="1" bandRow="1"/>
              <a:tblGrid>
                <a:gridCol w="2686050">
                  <a:extLst>
                    <a:ext uri="{9D8B030D-6E8A-4147-A177-3AD203B41FA5}">
                      <a16:colId xmlns:a16="http://schemas.microsoft.com/office/drawing/2014/main" val="20000"/>
                    </a:ext>
                  </a:extLst>
                </a:gridCol>
                <a:gridCol w="3486150">
                  <a:extLst>
                    <a:ext uri="{9D8B030D-6E8A-4147-A177-3AD203B41FA5}">
                      <a16:colId xmlns:a16="http://schemas.microsoft.com/office/drawing/2014/main" val="20001"/>
                    </a:ext>
                  </a:extLst>
                </a:gridCol>
              </a:tblGrid>
              <a:tr h="204525">
                <a:tc>
                  <a:txBody>
                    <a:bodyPr/>
                    <a:lstStyle/>
                    <a:p>
                      <a:pPr marL="0" marR="0">
                        <a:spcBef>
                          <a:spcPts val="0"/>
                        </a:spcBef>
                        <a:spcAft>
                          <a:spcPts val="0"/>
                        </a:spcAft>
                      </a:pPr>
                      <a:r>
                        <a:rPr lang="en-US" sz="1200" b="1" dirty="0">
                          <a:solidFill>
                            <a:srgbClr val="FFFFFF"/>
                          </a:solidFill>
                          <a:effectLst/>
                          <a:latin typeface="Arial" panose="020B0604020202020204" pitchFamily="34" charset="0"/>
                          <a:ea typeface="SimSun" panose="02010600030101010101" pitchFamily="2" charset="-122"/>
                        </a:rPr>
                        <a:t>Vibration Control Module</a:t>
                      </a:r>
                      <a:endParaRPr lang="en-US" sz="1200" dirty="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800000"/>
                    </a:solidFill>
                  </a:tcPr>
                </a:tc>
                <a:tc>
                  <a:txBody>
                    <a:bodyPr/>
                    <a:lstStyle/>
                    <a:p>
                      <a:pPr marL="0" marR="0">
                        <a:spcBef>
                          <a:spcPts val="0"/>
                        </a:spcBef>
                        <a:spcAft>
                          <a:spcPts val="0"/>
                        </a:spcAft>
                      </a:pPr>
                      <a:r>
                        <a:rPr lang="en-US" sz="1200" dirty="0">
                          <a:solidFill>
                            <a:srgbClr val="0000FF"/>
                          </a:solidFill>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800000"/>
                    </a:solidFill>
                  </a:tcPr>
                </a:tc>
                <a:extLst>
                  <a:ext uri="{0D108BD9-81ED-4DB2-BD59-A6C34878D82A}">
                    <a16:rowId xmlns:a16="http://schemas.microsoft.com/office/drawing/2014/main" val="10003"/>
                  </a:ext>
                </a:extLst>
              </a:tr>
              <a:tr h="314409">
                <a:tc>
                  <a:txBody>
                    <a:bodyPr/>
                    <a:lstStyle/>
                    <a:p>
                      <a:pPr marL="0" marR="0">
                        <a:spcBef>
                          <a:spcPts val="0"/>
                        </a:spcBef>
                        <a:spcAft>
                          <a:spcPts val="0"/>
                        </a:spcAft>
                      </a:pPr>
                      <a:r>
                        <a:rPr lang="en-US" sz="1000" dirty="0">
                          <a:solidFill>
                            <a:srgbClr val="000000"/>
                          </a:solidFill>
                          <a:effectLst/>
                          <a:latin typeface="Arial" panose="020B0604020202020204" pitchFamily="34" charset="0"/>
                          <a:ea typeface="SimSun" panose="02010600030101010101" pitchFamily="2" charset="-122"/>
                        </a:rPr>
                        <a:t>Tuned mass damper</a:t>
                      </a:r>
                      <a:endParaRPr lang="en-US" sz="1200" dirty="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SimSun" panose="02010600030101010101" pitchFamily="2" charset="-122"/>
                        </a:rPr>
                        <a:t>Hardware for mass-spring absorber, and hardware for beam absorber</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10004"/>
                  </a:ext>
                </a:extLst>
              </a:tr>
              <a:tr h="255974">
                <a:tc>
                  <a:txBody>
                    <a:bodyPr/>
                    <a:lstStyle/>
                    <a:p>
                      <a:pPr marL="0" marR="0">
                        <a:spcBef>
                          <a:spcPts val="0"/>
                        </a:spcBef>
                        <a:spcAft>
                          <a:spcPts val="0"/>
                        </a:spcAft>
                      </a:pPr>
                      <a:r>
                        <a:rPr lang="en-US" sz="1000">
                          <a:solidFill>
                            <a:srgbClr val="000000"/>
                          </a:solidFill>
                          <a:effectLst/>
                          <a:latin typeface="Arial" panose="020B0604020202020204" pitchFamily="34" charset="0"/>
                          <a:ea typeface="SimSun" panose="02010600030101010101" pitchFamily="2" charset="-122"/>
                        </a:rPr>
                        <a:t>Beam with damping treatment</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marL="0" marR="0">
                        <a:spcBef>
                          <a:spcPts val="0"/>
                        </a:spcBef>
                        <a:spcAft>
                          <a:spcPts val="0"/>
                        </a:spcAft>
                      </a:pPr>
                      <a:r>
                        <a:rPr lang="en-US" sz="1000" dirty="0">
                          <a:solidFill>
                            <a:srgbClr val="000000"/>
                          </a:solidFill>
                          <a:effectLst/>
                          <a:latin typeface="Arial" panose="020B0604020202020204" pitchFamily="34" charset="0"/>
                          <a:ea typeface="SimSun" panose="02010600030101010101" pitchFamily="2" charset="-122"/>
                        </a:rPr>
                        <a:t>One viscoelastic layer and one constrained layer</a:t>
                      </a:r>
                      <a:endParaRPr lang="en-US" sz="1200" dirty="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10005"/>
                  </a:ext>
                </a:extLst>
              </a:tr>
              <a:tr h="200079">
                <a:tc>
                  <a:txBody>
                    <a:bodyPr/>
                    <a:lstStyle/>
                    <a:p>
                      <a:pPr marL="0" marR="0">
                        <a:spcBef>
                          <a:spcPts val="0"/>
                        </a:spcBef>
                        <a:spcAft>
                          <a:spcPts val="0"/>
                        </a:spcAft>
                      </a:pPr>
                      <a:r>
                        <a:rPr lang="en-US" sz="1000">
                          <a:solidFill>
                            <a:srgbClr val="000000"/>
                          </a:solidFill>
                          <a:effectLst/>
                          <a:latin typeface="Arial" panose="020B0604020202020204" pitchFamily="34" charset="0"/>
                          <a:ea typeface="SimSun" panose="02010600030101010101" pitchFamily="2" charset="-122"/>
                        </a:rPr>
                        <a:t>Torsional Damper</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marL="0" marR="0">
                        <a:spcBef>
                          <a:spcPts val="0"/>
                        </a:spcBef>
                        <a:spcAft>
                          <a:spcPts val="0"/>
                        </a:spcAft>
                      </a:pPr>
                      <a:r>
                        <a:rPr lang="en-US" sz="1000" dirty="0">
                          <a:solidFill>
                            <a:srgbClr val="000000"/>
                          </a:solidFill>
                          <a:effectLst/>
                          <a:latin typeface="Arial" panose="020B0604020202020204" pitchFamily="34" charset="0"/>
                          <a:ea typeface="SimSun" panose="02010600030101010101" pitchFamily="2" charset="-122"/>
                        </a:rPr>
                        <a:t>One dashpot and three fluids</a:t>
                      </a:r>
                      <a:endParaRPr lang="en-US" sz="1200" dirty="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10006"/>
                  </a:ext>
                </a:extLst>
              </a:tr>
              <a:tr h="200079">
                <a:tc>
                  <a:txBody>
                    <a:bodyPr/>
                    <a:lstStyle/>
                    <a:p>
                      <a:pPr marL="0" marR="0">
                        <a:spcBef>
                          <a:spcPts val="0"/>
                        </a:spcBef>
                        <a:spcAft>
                          <a:spcPts val="0"/>
                        </a:spcAft>
                      </a:pPr>
                      <a:r>
                        <a:rPr lang="en-US" sz="1200" b="1">
                          <a:solidFill>
                            <a:srgbClr val="FFFFFF"/>
                          </a:solidFill>
                          <a:effectLst/>
                          <a:latin typeface="Arial" panose="020B0604020202020204" pitchFamily="34" charset="0"/>
                          <a:ea typeface="SimSun" panose="02010600030101010101" pitchFamily="2" charset="-122"/>
                        </a:rPr>
                        <a:t>Torsional Motion Module</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800000"/>
                    </a:solidFill>
                  </a:tcPr>
                </a:tc>
                <a:tc>
                  <a:txBody>
                    <a:bodyPr/>
                    <a:lstStyle/>
                    <a:p>
                      <a:pPr marL="0" marR="0">
                        <a:spcBef>
                          <a:spcPts val="0"/>
                        </a:spcBef>
                        <a:spcAft>
                          <a:spcPts val="0"/>
                        </a:spcAft>
                      </a:pPr>
                      <a:r>
                        <a:rPr lang="en-US" sz="1200" b="1">
                          <a:solidFill>
                            <a:srgbClr val="FFFFFF"/>
                          </a:solidFill>
                          <a:effectLst/>
                          <a:latin typeface="Arial" panose="020B0604020202020204" pitchFamily="34" charset="0"/>
                          <a:ea typeface="SimSun" panose="02010600030101010101" pitchFamily="2" charset="-122"/>
                        </a:rPr>
                        <a:t> </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800000"/>
                    </a:solidFill>
                  </a:tcPr>
                </a:tc>
                <a:extLst>
                  <a:ext uri="{0D108BD9-81ED-4DB2-BD59-A6C34878D82A}">
                    <a16:rowId xmlns:a16="http://schemas.microsoft.com/office/drawing/2014/main" val="10007"/>
                  </a:ext>
                </a:extLst>
              </a:tr>
              <a:tr h="314409">
                <a:tc>
                  <a:txBody>
                    <a:bodyPr/>
                    <a:lstStyle/>
                    <a:p>
                      <a:pPr marL="0" marR="0">
                        <a:spcBef>
                          <a:spcPts val="0"/>
                        </a:spcBef>
                        <a:spcAft>
                          <a:spcPts val="0"/>
                        </a:spcAft>
                      </a:pPr>
                      <a:r>
                        <a:rPr lang="en-US" sz="1000">
                          <a:solidFill>
                            <a:srgbClr val="000000"/>
                          </a:solidFill>
                          <a:effectLst/>
                          <a:latin typeface="Arial" panose="020B0604020202020204" pitchFamily="34" charset="0"/>
                          <a:ea typeface="SimSun" panose="02010600030101010101" pitchFamily="2" charset="-122"/>
                        </a:rPr>
                        <a:t>Flywheel Module</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marL="0" marR="0">
                        <a:spcBef>
                          <a:spcPts val="0"/>
                        </a:spcBef>
                        <a:spcAft>
                          <a:spcPts val="0"/>
                        </a:spcAft>
                      </a:pPr>
                      <a:r>
                        <a:rPr lang="en-US" sz="1000" dirty="0">
                          <a:solidFill>
                            <a:srgbClr val="000000"/>
                          </a:solidFill>
                          <a:effectLst/>
                          <a:latin typeface="Arial" panose="020B0604020202020204" pitchFamily="34" charset="0"/>
                          <a:ea typeface="SimSun" panose="02010600030101010101" pitchFamily="2" charset="-122"/>
                        </a:rPr>
                        <a:t>Mounting structures, weight set, solid and hollow cylinders, stop watch, string</a:t>
                      </a:r>
                      <a:endParaRPr lang="en-US" sz="1200" dirty="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10008"/>
                  </a:ext>
                </a:extLst>
              </a:tr>
              <a:tr h="204525">
                <a:tc>
                  <a:txBody>
                    <a:bodyPr/>
                    <a:lstStyle/>
                    <a:p>
                      <a:pPr marL="0" marR="0">
                        <a:spcBef>
                          <a:spcPts val="0"/>
                        </a:spcBef>
                        <a:spcAft>
                          <a:spcPts val="0"/>
                        </a:spcAft>
                      </a:pPr>
                      <a:r>
                        <a:rPr lang="en-US" sz="1200" b="1">
                          <a:solidFill>
                            <a:srgbClr val="FFFFFF"/>
                          </a:solidFill>
                          <a:effectLst/>
                          <a:latin typeface="Arial" panose="020B0604020202020204" pitchFamily="34" charset="0"/>
                          <a:ea typeface="SimSun" panose="02010600030101010101" pitchFamily="2" charset="-122"/>
                        </a:rPr>
                        <a:t>Spiral Spring Module</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800000"/>
                    </a:solidFill>
                  </a:tcPr>
                </a:tc>
                <a:tc>
                  <a:txBody>
                    <a:bodyPr/>
                    <a:lstStyle/>
                    <a:p>
                      <a:pPr marL="0" marR="0">
                        <a:spcBef>
                          <a:spcPts val="0"/>
                        </a:spcBef>
                        <a:spcAft>
                          <a:spcPts val="0"/>
                        </a:spcAft>
                      </a:pPr>
                      <a:r>
                        <a:rPr lang="en-US" sz="1200" b="1">
                          <a:solidFill>
                            <a:srgbClr val="FFFFFF"/>
                          </a:solidFill>
                          <a:effectLst/>
                          <a:latin typeface="Arial" panose="020B0604020202020204" pitchFamily="34" charset="0"/>
                          <a:ea typeface="SimSun" panose="02010600030101010101" pitchFamily="2" charset="-122"/>
                        </a:rPr>
                        <a:t> </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800000"/>
                    </a:solidFill>
                  </a:tcPr>
                </a:tc>
                <a:extLst>
                  <a:ext uri="{0D108BD9-81ED-4DB2-BD59-A6C34878D82A}">
                    <a16:rowId xmlns:a16="http://schemas.microsoft.com/office/drawing/2014/main" val="10009"/>
                  </a:ext>
                </a:extLst>
              </a:tr>
              <a:tr h="314409">
                <a:tc>
                  <a:txBody>
                    <a:bodyPr/>
                    <a:lstStyle/>
                    <a:p>
                      <a:pPr marL="0" marR="0">
                        <a:spcBef>
                          <a:spcPts val="0"/>
                        </a:spcBef>
                        <a:spcAft>
                          <a:spcPts val="0"/>
                        </a:spcAft>
                      </a:pPr>
                      <a:r>
                        <a:rPr lang="en-US" sz="1000">
                          <a:solidFill>
                            <a:srgbClr val="000000"/>
                          </a:solidFill>
                          <a:effectLst/>
                          <a:latin typeface="Arial" panose="020B0604020202020204" pitchFamily="34" charset="0"/>
                          <a:ea typeface="SimSun" panose="02010600030101010101" pitchFamily="2" charset="-122"/>
                        </a:rPr>
                        <a:t>Spiral Spring Module</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marL="0" marR="0">
                        <a:spcBef>
                          <a:spcPts val="0"/>
                        </a:spcBef>
                        <a:spcAft>
                          <a:spcPts val="0"/>
                        </a:spcAft>
                      </a:pPr>
                      <a:r>
                        <a:rPr lang="en-US" sz="1000" dirty="0">
                          <a:solidFill>
                            <a:srgbClr val="000000"/>
                          </a:solidFill>
                          <a:effectLst/>
                          <a:latin typeface="Arial" panose="020B0604020202020204" pitchFamily="34" charset="0"/>
                          <a:ea typeface="SimSun" panose="02010600030101010101" pitchFamily="2" charset="-122"/>
                        </a:rPr>
                        <a:t>Mounting bracket, Spiral spring, Stop watch, Shaft with sliding weights.</a:t>
                      </a:r>
                      <a:endParaRPr lang="en-US" sz="1200" dirty="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10010"/>
                  </a:ext>
                </a:extLst>
              </a:tr>
              <a:tr h="250257">
                <a:tc>
                  <a:txBody>
                    <a:bodyPr/>
                    <a:lstStyle/>
                    <a:p>
                      <a:pPr marL="0" marR="0">
                        <a:spcBef>
                          <a:spcPts val="0"/>
                        </a:spcBef>
                        <a:spcAft>
                          <a:spcPts val="0"/>
                        </a:spcAft>
                      </a:pPr>
                      <a:r>
                        <a:rPr lang="en-US" sz="1200" b="1">
                          <a:solidFill>
                            <a:srgbClr val="FFFFFF"/>
                          </a:solidFill>
                          <a:effectLst/>
                          <a:latin typeface="Arial" panose="020B0604020202020204" pitchFamily="34" charset="0"/>
                          <a:ea typeface="SimSun" panose="02010600030101010101" pitchFamily="2" charset="-122"/>
                        </a:rPr>
                        <a:t>Vibration Transmissibility Module</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800000"/>
                    </a:solidFill>
                  </a:tcPr>
                </a:tc>
                <a:tc>
                  <a:txBody>
                    <a:bodyPr/>
                    <a:lstStyle/>
                    <a:p>
                      <a:pPr marL="0" marR="0">
                        <a:spcBef>
                          <a:spcPts val="0"/>
                        </a:spcBef>
                        <a:spcAft>
                          <a:spcPts val="0"/>
                        </a:spcAft>
                      </a:pPr>
                      <a:r>
                        <a:rPr lang="en-US" sz="1200" b="1">
                          <a:solidFill>
                            <a:srgbClr val="FFFFFF"/>
                          </a:solidFill>
                          <a:effectLst/>
                          <a:latin typeface="Arial" panose="020B0604020202020204" pitchFamily="34" charset="0"/>
                          <a:ea typeface="SimSun" panose="02010600030101010101" pitchFamily="2" charset="-122"/>
                        </a:rPr>
                        <a:t> </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800000"/>
                    </a:solidFill>
                  </a:tcPr>
                </a:tc>
                <a:extLst>
                  <a:ext uri="{0D108BD9-81ED-4DB2-BD59-A6C34878D82A}">
                    <a16:rowId xmlns:a16="http://schemas.microsoft.com/office/drawing/2014/main" val="10011"/>
                  </a:ext>
                </a:extLst>
              </a:tr>
              <a:tr h="314409">
                <a:tc>
                  <a:txBody>
                    <a:bodyPr/>
                    <a:lstStyle/>
                    <a:p>
                      <a:pPr marL="0" marR="0">
                        <a:spcBef>
                          <a:spcPts val="0"/>
                        </a:spcBef>
                        <a:spcAft>
                          <a:spcPts val="0"/>
                        </a:spcAft>
                      </a:pPr>
                      <a:r>
                        <a:rPr lang="en-US" sz="1000" dirty="0">
                          <a:solidFill>
                            <a:srgbClr val="000000"/>
                          </a:solidFill>
                          <a:effectLst/>
                          <a:latin typeface="Arial" panose="020B0604020202020204" pitchFamily="34" charset="0"/>
                          <a:ea typeface="SimSun" panose="02010600030101010101" pitchFamily="2" charset="-122"/>
                        </a:rPr>
                        <a:t>Vibration Transmissibility Module</a:t>
                      </a:r>
                      <a:endParaRPr lang="en-US" sz="1200" dirty="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marL="0" marR="0">
                        <a:spcBef>
                          <a:spcPts val="0"/>
                        </a:spcBef>
                        <a:spcAft>
                          <a:spcPts val="0"/>
                        </a:spcAft>
                      </a:pPr>
                      <a:r>
                        <a:rPr lang="en-US" sz="1000" dirty="0">
                          <a:solidFill>
                            <a:srgbClr val="000000"/>
                          </a:solidFill>
                          <a:effectLst/>
                          <a:latin typeface="Arial" panose="020B0604020202020204" pitchFamily="34" charset="0"/>
                          <a:ea typeface="SimSun" panose="02010600030101010101" pitchFamily="2" charset="-122"/>
                        </a:rPr>
                        <a:t>Once force transducer and signal conditioner, transmissibility software</a:t>
                      </a:r>
                      <a:endParaRPr lang="en-US" sz="1200" dirty="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10012"/>
                  </a:ext>
                </a:extLst>
              </a:tr>
              <a:tr h="204525">
                <a:tc>
                  <a:txBody>
                    <a:bodyPr/>
                    <a:lstStyle/>
                    <a:p>
                      <a:pPr marL="0" marR="0">
                        <a:spcBef>
                          <a:spcPts val="0"/>
                        </a:spcBef>
                        <a:spcAft>
                          <a:spcPts val="0"/>
                        </a:spcAft>
                      </a:pPr>
                      <a:r>
                        <a:rPr lang="en-US" sz="1200" b="1">
                          <a:solidFill>
                            <a:srgbClr val="FFFFFF"/>
                          </a:solidFill>
                          <a:effectLst/>
                          <a:latin typeface="Arial" panose="020B0604020202020204" pitchFamily="34" charset="0"/>
                          <a:ea typeface="SimSun" panose="02010600030101010101" pitchFamily="2" charset="-122"/>
                        </a:rPr>
                        <a:t>Data Acquisition</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800000"/>
                    </a:solidFill>
                  </a:tcPr>
                </a:tc>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SimSun" panose="02010600030101010101" pitchFamily="2" charset="-122"/>
                        </a:rPr>
                        <a:t> </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800000"/>
                    </a:solidFill>
                  </a:tcPr>
                </a:tc>
                <a:extLst>
                  <a:ext uri="{0D108BD9-81ED-4DB2-BD59-A6C34878D82A}">
                    <a16:rowId xmlns:a16="http://schemas.microsoft.com/office/drawing/2014/main" val="10013"/>
                  </a:ext>
                </a:extLst>
              </a:tr>
              <a:tr h="209606">
                <a:tc>
                  <a:txBody>
                    <a:bodyPr/>
                    <a:lstStyle/>
                    <a:p>
                      <a:pPr marL="0" marR="0">
                        <a:spcBef>
                          <a:spcPts val="0"/>
                        </a:spcBef>
                        <a:spcAft>
                          <a:spcPts val="0"/>
                        </a:spcAft>
                      </a:pPr>
                      <a:r>
                        <a:rPr lang="en-US" sz="1000">
                          <a:solidFill>
                            <a:srgbClr val="000000"/>
                          </a:solidFill>
                          <a:effectLst/>
                          <a:latin typeface="Arial" panose="020B0604020202020204" pitchFamily="34" charset="0"/>
                          <a:ea typeface="SimSun" panose="02010600030101010101" pitchFamily="2" charset="-122"/>
                        </a:rPr>
                        <a:t>Number of channels:</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SimSun" panose="02010600030101010101" pitchFamily="2" charset="-122"/>
                        </a:rPr>
                        <a:t>6</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10014"/>
                  </a:ext>
                </a:extLst>
              </a:tr>
              <a:tr h="200079">
                <a:tc>
                  <a:txBody>
                    <a:bodyPr/>
                    <a:lstStyle/>
                    <a:p>
                      <a:pPr marL="0" marR="0">
                        <a:spcBef>
                          <a:spcPts val="0"/>
                        </a:spcBef>
                        <a:spcAft>
                          <a:spcPts val="0"/>
                        </a:spcAft>
                      </a:pPr>
                      <a:r>
                        <a:rPr lang="en-US" sz="1000">
                          <a:solidFill>
                            <a:srgbClr val="000000"/>
                          </a:solidFill>
                          <a:effectLst/>
                          <a:latin typeface="Arial" panose="020B0604020202020204" pitchFamily="34" charset="0"/>
                          <a:ea typeface="SimSun" panose="02010600030101010101" pitchFamily="2" charset="-122"/>
                        </a:rPr>
                        <a:t>DAQ specifications </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marL="0" marR="0">
                        <a:spcBef>
                          <a:spcPts val="0"/>
                        </a:spcBef>
                        <a:spcAft>
                          <a:spcPts val="0"/>
                        </a:spcAft>
                      </a:pPr>
                      <a:r>
                        <a:rPr lang="en-US" sz="1000" dirty="0">
                          <a:solidFill>
                            <a:srgbClr val="000000"/>
                          </a:solidFill>
                          <a:effectLst/>
                          <a:latin typeface="Arial" panose="020B0604020202020204" pitchFamily="34" charset="0"/>
                          <a:ea typeface="SimSun" panose="02010600030101010101" pitchFamily="2" charset="-122"/>
                        </a:rPr>
                        <a:t>USB connection</a:t>
                      </a:r>
                      <a:endParaRPr lang="en-US" sz="1200" dirty="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10015"/>
                  </a:ext>
                </a:extLst>
              </a:tr>
              <a:tr h="200079">
                <a:tc>
                  <a:txBody>
                    <a:bodyPr/>
                    <a:lstStyle/>
                    <a:p>
                      <a:pPr marL="0" marR="0">
                        <a:spcBef>
                          <a:spcPts val="0"/>
                        </a:spcBef>
                        <a:spcAft>
                          <a:spcPts val="0"/>
                        </a:spcAft>
                      </a:pPr>
                      <a:r>
                        <a:rPr lang="en-US" sz="1200" b="1">
                          <a:solidFill>
                            <a:srgbClr val="FFFFFF"/>
                          </a:solidFill>
                          <a:effectLst/>
                          <a:latin typeface="Arial" panose="020B0604020202020204" pitchFamily="34" charset="0"/>
                          <a:ea typeface="SimSun" panose="02010600030101010101" pitchFamily="2" charset="-122"/>
                        </a:rPr>
                        <a:t>Software</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800000"/>
                    </a:solidFill>
                  </a:tcPr>
                </a:tc>
                <a:tc>
                  <a:txBody>
                    <a:bodyPr/>
                    <a:lstStyle/>
                    <a:p>
                      <a:pPr marL="0" marR="0">
                        <a:spcBef>
                          <a:spcPts val="0"/>
                        </a:spcBef>
                        <a:spcAft>
                          <a:spcPts val="0"/>
                        </a:spcAft>
                      </a:pPr>
                      <a:r>
                        <a:rPr lang="en-US" sz="1200">
                          <a:solidFill>
                            <a:srgbClr val="FFFFFF"/>
                          </a:solidFill>
                          <a:effectLst/>
                          <a:latin typeface="Times New Roman" panose="02020603050405020304" pitchFamily="18" charset="0"/>
                          <a:ea typeface="SimSun" panose="02010600030101010101" pitchFamily="2" charset="-122"/>
                        </a:rPr>
                        <a:t> </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800000"/>
                    </a:solidFill>
                  </a:tcPr>
                </a:tc>
                <a:extLst>
                  <a:ext uri="{0D108BD9-81ED-4DB2-BD59-A6C34878D82A}">
                    <a16:rowId xmlns:a16="http://schemas.microsoft.com/office/drawing/2014/main" val="10016"/>
                  </a:ext>
                </a:extLst>
              </a:tr>
              <a:tr h="209606">
                <a:tc>
                  <a:txBody>
                    <a:bodyPr/>
                    <a:lstStyle/>
                    <a:p>
                      <a:pPr marL="0" marR="0">
                        <a:spcBef>
                          <a:spcPts val="0"/>
                        </a:spcBef>
                        <a:spcAft>
                          <a:spcPts val="0"/>
                        </a:spcAft>
                      </a:pPr>
                      <a:r>
                        <a:rPr lang="en-US" sz="1000">
                          <a:solidFill>
                            <a:srgbClr val="000000"/>
                          </a:solidFill>
                          <a:effectLst/>
                          <a:latin typeface="Arial" panose="020B0604020202020204" pitchFamily="34" charset="0"/>
                          <a:ea typeface="SimSun" panose="02010600030101010101" pitchFamily="2" charset="-122"/>
                        </a:rPr>
                        <a:t>DAQ and analysis software</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marL="0" marR="0">
                        <a:spcBef>
                          <a:spcPts val="0"/>
                        </a:spcBef>
                        <a:spcAft>
                          <a:spcPts val="0"/>
                        </a:spcAft>
                      </a:pPr>
                      <a:r>
                        <a:rPr lang="en-US" sz="1000" dirty="0">
                          <a:solidFill>
                            <a:srgbClr val="000000"/>
                          </a:solidFill>
                          <a:effectLst/>
                          <a:latin typeface="Arial" panose="020B0604020202020204" pitchFamily="34" charset="0"/>
                          <a:ea typeface="SimSun" panose="02010600030101010101" pitchFamily="2" charset="-122"/>
                        </a:rPr>
                        <a:t>Time waveform, spectrum, FRF, motor control</a:t>
                      </a:r>
                      <a:endParaRPr lang="en-US" sz="1200" dirty="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10017"/>
                  </a:ext>
                </a:extLst>
              </a:tr>
              <a:tr h="198808">
                <a:tc>
                  <a:txBody>
                    <a:bodyPr/>
                    <a:lstStyle/>
                    <a:p>
                      <a:pPr marL="0" marR="0">
                        <a:spcBef>
                          <a:spcPts val="0"/>
                        </a:spcBef>
                        <a:spcAft>
                          <a:spcPts val="0"/>
                        </a:spcAft>
                      </a:pPr>
                      <a:r>
                        <a:rPr lang="en-US" sz="1200" b="1">
                          <a:solidFill>
                            <a:srgbClr val="FFFFFF"/>
                          </a:solidFill>
                          <a:effectLst/>
                          <a:latin typeface="Arial" panose="020B0604020202020204" pitchFamily="34" charset="0"/>
                          <a:ea typeface="SimSun" panose="02010600030101010101" pitchFamily="2" charset="-122"/>
                        </a:rPr>
                        <a:t>Electrical </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800000"/>
                    </a:solidFill>
                  </a:tcPr>
                </a:tc>
                <a:tc>
                  <a:txBody>
                    <a:bodyPr/>
                    <a:lstStyle/>
                    <a:p>
                      <a:pPr marL="0" marR="0">
                        <a:spcBef>
                          <a:spcPts val="0"/>
                        </a:spcBef>
                        <a:spcAft>
                          <a:spcPts val="0"/>
                        </a:spcAft>
                      </a:pPr>
                      <a:r>
                        <a:rPr lang="en-US" sz="1000">
                          <a:solidFill>
                            <a:srgbClr val="FFFFFF"/>
                          </a:solidFill>
                          <a:effectLst/>
                          <a:latin typeface="Arial" panose="020B0604020202020204" pitchFamily="34" charset="0"/>
                          <a:ea typeface="SimSun" panose="02010600030101010101" pitchFamily="2" charset="-122"/>
                        </a:rPr>
                        <a:t> </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800000"/>
                    </a:solidFill>
                  </a:tcPr>
                </a:tc>
                <a:extLst>
                  <a:ext uri="{0D108BD9-81ED-4DB2-BD59-A6C34878D82A}">
                    <a16:rowId xmlns:a16="http://schemas.microsoft.com/office/drawing/2014/main" val="10018"/>
                  </a:ext>
                </a:extLst>
              </a:tr>
              <a:tr h="209606">
                <a:tc>
                  <a:txBody>
                    <a:bodyPr/>
                    <a:lstStyle/>
                    <a:p>
                      <a:pPr marL="0" marR="0">
                        <a:spcBef>
                          <a:spcPts val="0"/>
                        </a:spcBef>
                        <a:spcAft>
                          <a:spcPts val="0"/>
                        </a:spcAft>
                      </a:pPr>
                      <a:r>
                        <a:rPr lang="en-US" sz="1000">
                          <a:solidFill>
                            <a:srgbClr val="000000"/>
                          </a:solidFill>
                          <a:effectLst/>
                          <a:latin typeface="Arial" panose="020B0604020202020204" pitchFamily="34" charset="0"/>
                          <a:ea typeface="SimSun" panose="02010600030101010101" pitchFamily="2" charset="-122"/>
                        </a:rPr>
                        <a:t>Power Source</a:t>
                      </a:r>
                      <a:endParaRPr lang="en-US" sz="120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marL="0" marR="0">
                        <a:spcBef>
                          <a:spcPts val="0"/>
                        </a:spcBef>
                        <a:spcAft>
                          <a:spcPts val="0"/>
                        </a:spcAft>
                      </a:pPr>
                      <a:r>
                        <a:rPr lang="en-US" sz="1000" dirty="0">
                          <a:solidFill>
                            <a:srgbClr val="000000"/>
                          </a:solidFill>
                          <a:effectLst/>
                          <a:latin typeface="Arial" panose="020B0604020202020204" pitchFamily="34" charset="0"/>
                          <a:ea typeface="SimSun" panose="02010600030101010101" pitchFamily="2" charset="-122"/>
                        </a:rPr>
                        <a:t>110 V/220 V 50/60Hz</a:t>
                      </a:r>
                      <a:endParaRPr lang="en-US" sz="1200" dirty="0">
                        <a:effectLst/>
                        <a:latin typeface="Times New Roman" panose="02020603050405020304" pitchFamily="18" charset="0"/>
                        <a:ea typeface="SimSun" panose="02010600030101010101" pitchFamily="2" charset="-122"/>
                      </a:endParaRPr>
                    </a:p>
                  </a:txBody>
                  <a:tcPr marL="9525" marR="9525" marT="9528" marB="0"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gradFill>
                      <a:gsLst>
                        <a:gs pos="0">
                          <a:srgbClr val="99C9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10019"/>
                  </a:ext>
                </a:extLst>
              </a:tr>
            </a:tbl>
          </a:graphicData>
        </a:graphic>
      </p:graphicFrame>
      <p:sp>
        <p:nvSpPr>
          <p:cNvPr id="25672" name="Rectangle 22"/>
          <p:cNvSpPr>
            <a:spLocks noChangeArrowheads="1"/>
          </p:cNvSpPr>
          <p:nvPr/>
        </p:nvSpPr>
        <p:spPr bwMode="auto">
          <a:xfrm>
            <a:off x="1485900" y="1443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eaLnBrk="1" hangingPunct="1">
              <a:spcBef>
                <a:spcPct val="0"/>
              </a:spcBef>
              <a:buFontTx/>
              <a:buNone/>
            </a:pPr>
            <a:endParaRPr lang="en-US" altLang="en-US" sz="1800"/>
          </a:p>
        </p:txBody>
      </p:sp>
      <p:sp>
        <p:nvSpPr>
          <p:cNvPr id="25673" name="Text Box 124"/>
          <p:cNvSpPr txBox="1">
            <a:spLocks noChangeArrowheads="1"/>
          </p:cNvSpPr>
          <p:nvPr/>
        </p:nvSpPr>
        <p:spPr bwMode="auto">
          <a:xfrm>
            <a:off x="1103313" y="10291763"/>
            <a:ext cx="6686550" cy="211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zh-CN" sz="800">
                <a:solidFill>
                  <a:srgbClr val="333333"/>
                </a:solidFill>
                <a:ea typeface="SimSun" pitchFamily="2" charset="-122"/>
                <a:cs typeface="Times New Roman" pitchFamily="18" charset="0"/>
              </a:rPr>
              <a:t>All content of brochure are subject to change without any notice. Product images are for representation purposes only, actual product may differ.</a:t>
            </a:r>
            <a:endParaRPr lang="en-US" altLang="zh-CN" sz="1800">
              <a:ea typeface="SimSun" pitchFamily="2" charset="-122"/>
              <a:cs typeface="Times New Roman" pitchFamily="18" charset="0"/>
            </a:endParaRPr>
          </a:p>
        </p:txBody>
      </p:sp>
      <p:sp>
        <p:nvSpPr>
          <p:cNvPr id="25674" name="Rectangle 24"/>
          <p:cNvSpPr>
            <a:spLocks noChangeArrowheads="1"/>
          </p:cNvSpPr>
          <p:nvPr/>
        </p:nvSpPr>
        <p:spPr bwMode="auto">
          <a:xfrm>
            <a:off x="1485900" y="190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endParaRPr lang="en-US" altLang="en-US" sz="1200">
              <a:solidFill>
                <a:srgbClr val="333333"/>
              </a:solidFill>
              <a:ea typeface="SimSun" pitchFamily="2" charset="-122"/>
              <a:cs typeface="Times New Roman" pitchFamily="18" charset="0"/>
            </a:endParaRPr>
          </a:p>
          <a:p>
            <a:pPr>
              <a:spcBef>
                <a:spcPct val="0"/>
              </a:spcBef>
              <a:buFontTx/>
              <a:buNone/>
            </a:pPr>
            <a:r>
              <a:rPr lang="en-US" altLang="en-US" sz="1200">
                <a:solidFill>
                  <a:srgbClr val="333333"/>
                </a:solidFill>
                <a:ea typeface="SimSun" pitchFamily="2" charset="-122"/>
                <a:cs typeface="Times New Roman" pitchFamily="18" charset="0"/>
              </a:rPr>
              <a:t> </a:t>
            </a:r>
            <a:endParaRPr lang="en-US" altLang="en-US" sz="1800">
              <a:ea typeface="SimSun" pitchFamily="2" charset="-122"/>
              <a:cs typeface="Times New Roman" pitchFamily="18" charset="0"/>
            </a:endParaRPr>
          </a:p>
        </p:txBody>
      </p:sp>
      <p:sp>
        <p:nvSpPr>
          <p:cNvPr id="25675"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06F969C9-4914-4D6E-982F-BEA290A8AFCC}" type="slidenum">
              <a:rPr lang="en-US" altLang="en-US" sz="1400">
                <a:solidFill>
                  <a:srgbClr val="990000"/>
                </a:solidFill>
              </a:rPr>
              <a:pPr>
                <a:spcBef>
                  <a:spcPct val="0"/>
                </a:spcBef>
                <a:buFontTx/>
                <a:buNone/>
              </a:pPr>
              <a:t>3</a:t>
            </a:fld>
            <a:endParaRPr lang="en-US" altLang="en-US" sz="1400">
              <a:solidFill>
                <a:srgbClr val="990000"/>
              </a:solidFill>
            </a:endParaRPr>
          </a:p>
        </p:txBody>
      </p:sp>
      <p:sp>
        <p:nvSpPr>
          <p:cNvPr id="5123" name="Rectangle 7"/>
          <p:cNvSpPr>
            <a:spLocks noGrp="1" noChangeArrowheads="1"/>
          </p:cNvSpPr>
          <p:nvPr>
            <p:ph type="title"/>
          </p:nvPr>
        </p:nvSpPr>
        <p:spPr/>
        <p:txBody>
          <a:bodyPr/>
          <a:lstStyle/>
          <a:p>
            <a:pPr eaLnBrk="1" hangingPunct="1"/>
            <a:r>
              <a:rPr lang="en-US" altLang="en-US"/>
              <a:t>VFT Benefits</a:t>
            </a:r>
          </a:p>
        </p:txBody>
      </p:sp>
      <p:sp>
        <p:nvSpPr>
          <p:cNvPr id="5124" name="Rectangle 8"/>
          <p:cNvSpPr>
            <a:spLocks noGrp="1" noChangeArrowheads="1"/>
          </p:cNvSpPr>
          <p:nvPr>
            <p:ph type="body" idx="1"/>
          </p:nvPr>
        </p:nvSpPr>
        <p:spPr/>
        <p:txBody>
          <a:bodyPr/>
          <a:lstStyle/>
          <a:p>
            <a:pPr eaLnBrk="1" hangingPunct="1"/>
            <a:r>
              <a:rPr lang="en-US" altLang="en-US" sz="2000"/>
              <a:t>Clarify difficult concepts of vibration theory by performing hands-on controlled experiments</a:t>
            </a:r>
          </a:p>
          <a:p>
            <a:pPr eaLnBrk="1" hangingPunct="1"/>
            <a:r>
              <a:rPr lang="en-US" altLang="en-US" sz="2000"/>
              <a:t>Validate theoretical predictions of natural frequencies, mode shapes, and frequency response as a function of frequency, boundary conditions, geometry, and materials</a:t>
            </a:r>
          </a:p>
          <a:p>
            <a:pPr eaLnBrk="1" hangingPunct="1"/>
            <a:r>
              <a:rPr lang="en-US" altLang="en-US" sz="2000"/>
              <a:t>Validate theoretical concepts by comparing experimental results with the computer simulation of the vibration theory</a:t>
            </a:r>
          </a:p>
          <a:p>
            <a:pPr eaLnBrk="1" hangingPunct="1"/>
            <a:r>
              <a:rPr lang="en-US" altLang="en-US" sz="2000"/>
              <a:t>Determine the detrimental effects of vibration load transmission to the support structure and component fatigue life</a:t>
            </a:r>
          </a:p>
          <a:p>
            <a:pPr eaLnBrk="1" hangingPunct="1"/>
            <a:r>
              <a:rPr lang="en-US" altLang="en-US" sz="2000"/>
              <a:t>Learn to control vibration amplitude using tuned mass dampers and damping treatments </a:t>
            </a:r>
          </a:p>
          <a:p>
            <a:pPr eaLnBrk="1" hangingPunct="1"/>
            <a:r>
              <a:rPr lang="en-US" altLang="en-US" sz="2000"/>
              <a:t>Learn vibration measurement transducers, signal processing, data acquisition and data analysis</a:t>
            </a:r>
          </a:p>
          <a:p>
            <a:pPr eaLnBrk="1" hangingPunct="1"/>
            <a:r>
              <a:rPr lang="en-US" altLang="en-US" sz="2000"/>
              <a:t>Use wireless sensors to minimize effects of cable damping</a:t>
            </a:r>
          </a:p>
        </p:txBody>
      </p:sp>
      <p:sp>
        <p:nvSpPr>
          <p:cNvPr id="5125"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768D1C47-BC58-4058-B151-24D2D0A2EDFB}" type="slidenum">
              <a:rPr lang="en-US" altLang="en-US" sz="1400">
                <a:solidFill>
                  <a:srgbClr val="990000"/>
                </a:solidFill>
              </a:rPr>
              <a:pPr>
                <a:spcBef>
                  <a:spcPct val="0"/>
                </a:spcBef>
                <a:buFontTx/>
                <a:buNone/>
              </a:pPr>
              <a:t>4</a:t>
            </a:fld>
            <a:endParaRPr lang="en-US" altLang="en-US" sz="1400">
              <a:solidFill>
                <a:srgbClr val="990000"/>
              </a:solidFill>
            </a:endParaRPr>
          </a:p>
        </p:txBody>
      </p:sp>
      <p:sp>
        <p:nvSpPr>
          <p:cNvPr id="6147" name="Rectangle 2"/>
          <p:cNvSpPr>
            <a:spLocks noGrp="1" noChangeArrowheads="1"/>
          </p:cNvSpPr>
          <p:nvPr>
            <p:ph type="title"/>
          </p:nvPr>
        </p:nvSpPr>
        <p:spPr/>
        <p:txBody>
          <a:bodyPr/>
          <a:lstStyle/>
          <a:p>
            <a:pPr eaLnBrk="1" hangingPunct="1"/>
            <a:r>
              <a:rPr lang="en-US" altLang="en-US"/>
              <a:t>VFT Features</a:t>
            </a:r>
          </a:p>
        </p:txBody>
      </p:sp>
      <p:sp>
        <p:nvSpPr>
          <p:cNvPr id="6148" name="Rectangle 3"/>
          <p:cNvSpPr>
            <a:spLocks noGrp="1" noChangeArrowheads="1"/>
          </p:cNvSpPr>
          <p:nvPr>
            <p:ph type="body" idx="1"/>
          </p:nvPr>
        </p:nvSpPr>
        <p:spPr/>
        <p:txBody>
          <a:bodyPr/>
          <a:lstStyle/>
          <a:p>
            <a:pPr eaLnBrk="1" hangingPunct="1"/>
            <a:r>
              <a:rPr lang="en-US" altLang="en-US" sz="2000"/>
              <a:t>Fully integrated turn-key package consisting of comprehensive experimental device, data acquisition instrumentation, analysis software, wireless transducers, course curriculum, exercise book, and simulation software for virtual experimentation </a:t>
            </a:r>
          </a:p>
          <a:p>
            <a:pPr eaLnBrk="1" hangingPunct="1"/>
            <a:r>
              <a:rPr lang="en-US" altLang="en-US" sz="2000"/>
              <a:t>Robust, user friendly, modular, and compact bench-top device for performing controlled experiments</a:t>
            </a:r>
          </a:p>
          <a:p>
            <a:pPr eaLnBrk="1" hangingPunct="1"/>
            <a:r>
              <a:rPr lang="en-US" altLang="en-US" sz="2000"/>
              <a:t>Experimental setup for single and two-degrees of freedom spring-mass system (with and without damping), torsional vibration, beam with different boundary conditions, and tuned-mass-damper</a:t>
            </a:r>
          </a:p>
          <a:p>
            <a:pPr eaLnBrk="1" hangingPunct="1"/>
            <a:r>
              <a:rPr lang="en-US" altLang="en-US" sz="2000"/>
              <a:t>Full experimental setup for beams with different boundary conditions, material, geometry, and length to understand effects on natural frequency and mode shapes</a:t>
            </a:r>
          </a:p>
          <a:p>
            <a:pPr eaLnBrk="1" hangingPunct="1"/>
            <a:r>
              <a:rPr lang="en-US" altLang="en-US" sz="2000"/>
              <a:t>User friendly software with pre-defined experiments integrated with data acquisition and data analysis</a:t>
            </a:r>
          </a:p>
        </p:txBody>
      </p:sp>
      <p:sp>
        <p:nvSpPr>
          <p:cNvPr id="6149"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2AEFB985-DFF0-4AA5-8262-BAEF4BAA0DB6}" type="slidenum">
              <a:rPr lang="en-US" altLang="en-US" sz="1400">
                <a:solidFill>
                  <a:srgbClr val="990000"/>
                </a:solidFill>
              </a:rPr>
              <a:pPr>
                <a:spcBef>
                  <a:spcPct val="0"/>
                </a:spcBef>
                <a:buFontTx/>
                <a:buNone/>
              </a:pPr>
              <a:t>5</a:t>
            </a:fld>
            <a:endParaRPr lang="en-US" altLang="en-US" sz="1400">
              <a:solidFill>
                <a:srgbClr val="990000"/>
              </a:solidFill>
            </a:endParaRPr>
          </a:p>
        </p:txBody>
      </p:sp>
      <p:sp>
        <p:nvSpPr>
          <p:cNvPr id="7171" name="Rectangle 2"/>
          <p:cNvSpPr>
            <a:spLocks noGrp="1" noChangeArrowheads="1"/>
          </p:cNvSpPr>
          <p:nvPr>
            <p:ph type="title"/>
          </p:nvPr>
        </p:nvSpPr>
        <p:spPr/>
        <p:txBody>
          <a:bodyPr/>
          <a:lstStyle/>
          <a:p>
            <a:pPr eaLnBrk="1" hangingPunct="1"/>
            <a:r>
              <a:rPr lang="en-US" altLang="en-US"/>
              <a:t>VFT Experimental Capabilities</a:t>
            </a:r>
          </a:p>
        </p:txBody>
      </p:sp>
      <p:sp>
        <p:nvSpPr>
          <p:cNvPr id="7172" name="Rectangle 3"/>
          <p:cNvSpPr>
            <a:spLocks noGrp="1" noChangeArrowheads="1"/>
          </p:cNvSpPr>
          <p:nvPr>
            <p:ph type="body" idx="1"/>
          </p:nvPr>
        </p:nvSpPr>
        <p:spPr/>
        <p:txBody>
          <a:bodyPr/>
          <a:lstStyle/>
          <a:p>
            <a:pPr eaLnBrk="1" hangingPunct="1"/>
            <a:r>
              <a:rPr lang="en-US" altLang="en-US"/>
              <a:t>VFT is capable of a wide range of experiments covering all vibration concepts</a:t>
            </a:r>
          </a:p>
        </p:txBody>
      </p:sp>
      <p:sp>
        <p:nvSpPr>
          <p:cNvPr id="7173" name="Text Box 4"/>
          <p:cNvSpPr txBox="1">
            <a:spLocks noChangeArrowheads="1"/>
          </p:cNvSpPr>
          <p:nvPr/>
        </p:nvSpPr>
        <p:spPr bwMode="auto">
          <a:xfrm>
            <a:off x="400050" y="2463800"/>
            <a:ext cx="4113213" cy="2289175"/>
          </a:xfrm>
          <a:prstGeom prst="rect">
            <a:avLst/>
          </a:prstGeom>
          <a:solidFill>
            <a:srgbClr val="32B2FD">
              <a:alpha val="50195"/>
            </a:srgbClr>
          </a:solidFill>
          <a:ln w="19050">
            <a:solidFill>
              <a:srgbClr val="800000"/>
            </a:solidFill>
            <a:miter lim="800000"/>
            <a:headEnd/>
            <a:tailEnd/>
          </a:ln>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eaLnBrk="1" hangingPunct="1">
              <a:spcBef>
                <a:spcPct val="0"/>
              </a:spcBef>
              <a:buFontTx/>
              <a:buNone/>
            </a:pPr>
            <a:r>
              <a:rPr lang="en-US" altLang="zh-CN" sz="1400" b="1">
                <a:solidFill>
                  <a:srgbClr val="990000"/>
                </a:solidFill>
                <a:ea typeface="SimSun" pitchFamily="2" charset="-122"/>
              </a:rPr>
              <a:t>Lumped System Experiments</a:t>
            </a:r>
          </a:p>
          <a:p>
            <a:pPr eaLnBrk="1" hangingPunct="1">
              <a:spcBef>
                <a:spcPct val="0"/>
              </a:spcBef>
              <a:buFontTx/>
              <a:buNone/>
            </a:pPr>
            <a:r>
              <a:rPr lang="en-US" altLang="zh-CN" sz="1400">
                <a:latin typeface="Wingdings" pitchFamily="2" charset="2"/>
                <a:ea typeface="SimSun" pitchFamily="2" charset="-122"/>
              </a:rPr>
              <a:t>v </a:t>
            </a:r>
            <a:r>
              <a:rPr lang="en-US" altLang="zh-CN" sz="1400">
                <a:ea typeface="SimSun" pitchFamily="2" charset="-122"/>
              </a:rPr>
              <a:t>Simple pendulum</a:t>
            </a:r>
          </a:p>
          <a:p>
            <a:pPr eaLnBrk="1" hangingPunct="1">
              <a:spcBef>
                <a:spcPct val="0"/>
              </a:spcBef>
              <a:buFontTx/>
              <a:buNone/>
            </a:pPr>
            <a:r>
              <a:rPr lang="en-US" altLang="zh-CN" sz="1400">
                <a:latin typeface="Wingdings" pitchFamily="2" charset="2"/>
                <a:ea typeface="SimSun" pitchFamily="2" charset="-122"/>
              </a:rPr>
              <a:t>v </a:t>
            </a:r>
            <a:r>
              <a:rPr lang="en-US" altLang="zh-CN" sz="1400">
                <a:ea typeface="SimSun" pitchFamily="2" charset="-122"/>
              </a:rPr>
              <a:t>Spring-Mass-Damper system: 1 &amp; 2 DOF</a:t>
            </a:r>
          </a:p>
          <a:p>
            <a:pPr eaLnBrk="1" hangingPunct="1">
              <a:spcBef>
                <a:spcPct val="0"/>
              </a:spcBef>
              <a:buFontTx/>
              <a:buNone/>
            </a:pPr>
            <a:r>
              <a:rPr lang="en-US" altLang="zh-CN" sz="1400">
                <a:ea typeface="SimSun" pitchFamily="2" charset="-122"/>
              </a:rPr>
              <a:t>       Free and forced vibration</a:t>
            </a:r>
          </a:p>
          <a:p>
            <a:pPr eaLnBrk="1" hangingPunct="1">
              <a:spcBef>
                <a:spcPct val="0"/>
              </a:spcBef>
              <a:buFontTx/>
              <a:buNone/>
            </a:pPr>
            <a:r>
              <a:rPr lang="en-US" altLang="zh-CN" sz="1400">
                <a:ea typeface="SimSun" pitchFamily="2" charset="-122"/>
              </a:rPr>
              <a:t>       Damped and undamped vibration</a:t>
            </a:r>
          </a:p>
          <a:p>
            <a:pPr eaLnBrk="1" hangingPunct="1">
              <a:spcBef>
                <a:spcPct val="0"/>
              </a:spcBef>
              <a:buFontTx/>
              <a:buNone/>
            </a:pPr>
            <a:r>
              <a:rPr lang="en-US" altLang="zh-CN" sz="1400">
                <a:ea typeface="SimSun" pitchFamily="2" charset="-122"/>
              </a:rPr>
              <a:t>       Viscous damping calculation</a:t>
            </a:r>
          </a:p>
          <a:p>
            <a:pPr eaLnBrk="1" hangingPunct="1">
              <a:spcBef>
                <a:spcPct val="0"/>
              </a:spcBef>
              <a:buFontTx/>
              <a:buNone/>
            </a:pPr>
            <a:r>
              <a:rPr lang="en-US" altLang="zh-CN" sz="1400">
                <a:ea typeface="SimSun" pitchFamily="2" charset="-122"/>
              </a:rPr>
              <a:t>       Transient vibration</a:t>
            </a:r>
          </a:p>
          <a:p>
            <a:pPr eaLnBrk="1" hangingPunct="1">
              <a:spcBef>
                <a:spcPct val="0"/>
              </a:spcBef>
              <a:buFontTx/>
              <a:buNone/>
            </a:pPr>
            <a:r>
              <a:rPr lang="en-US" altLang="zh-CN" sz="1400">
                <a:ea typeface="SimSun" pitchFamily="2" charset="-122"/>
              </a:rPr>
              <a:t>       Vibration transmissibility</a:t>
            </a:r>
          </a:p>
          <a:p>
            <a:pPr eaLnBrk="1" hangingPunct="1">
              <a:spcBef>
                <a:spcPct val="0"/>
              </a:spcBef>
              <a:buFontTx/>
              <a:buNone/>
            </a:pPr>
            <a:r>
              <a:rPr lang="en-US" altLang="zh-CN" sz="1400">
                <a:ea typeface="SimSun" pitchFamily="2" charset="-122"/>
              </a:rPr>
              <a:t>       Frequency Response Function (FRF)</a:t>
            </a:r>
          </a:p>
          <a:p>
            <a:pPr eaLnBrk="1" hangingPunct="1">
              <a:spcBef>
                <a:spcPct val="0"/>
              </a:spcBef>
              <a:buFontTx/>
              <a:buNone/>
            </a:pPr>
            <a:r>
              <a:rPr lang="en-US" altLang="zh-CN" sz="1400">
                <a:latin typeface="Wingdings" pitchFamily="2" charset="2"/>
                <a:ea typeface="SimSun" pitchFamily="2" charset="-122"/>
              </a:rPr>
              <a:t>v </a:t>
            </a:r>
            <a:r>
              <a:rPr lang="en-US" altLang="zh-CN" sz="1400">
                <a:ea typeface="SimSun" pitchFamily="2" charset="-122"/>
              </a:rPr>
              <a:t>Torsional Ssystem: 1 to 3 DOF</a:t>
            </a:r>
          </a:p>
        </p:txBody>
      </p:sp>
      <p:sp>
        <p:nvSpPr>
          <p:cNvPr id="7174" name="Text Box 5"/>
          <p:cNvSpPr txBox="1">
            <a:spLocks noChangeArrowheads="1"/>
          </p:cNvSpPr>
          <p:nvPr/>
        </p:nvSpPr>
        <p:spPr bwMode="auto">
          <a:xfrm>
            <a:off x="406400" y="4895850"/>
            <a:ext cx="8335963" cy="1219200"/>
          </a:xfrm>
          <a:prstGeom prst="rect">
            <a:avLst/>
          </a:prstGeom>
          <a:solidFill>
            <a:srgbClr val="32B2FD">
              <a:alpha val="50195"/>
            </a:srgbClr>
          </a:solidFill>
          <a:ln w="19050">
            <a:solidFill>
              <a:srgbClr val="990000"/>
            </a:solidFill>
            <a:miter lim="800000"/>
            <a:headEnd/>
            <a:tailEnd/>
          </a:ln>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eaLnBrk="1" hangingPunct="1">
              <a:spcBef>
                <a:spcPct val="0"/>
              </a:spcBef>
              <a:buFontTx/>
              <a:buNone/>
            </a:pPr>
            <a:r>
              <a:rPr lang="en-US" altLang="zh-CN" sz="1400" b="1">
                <a:solidFill>
                  <a:srgbClr val="990000"/>
                </a:solidFill>
                <a:ea typeface="SimSun" pitchFamily="2" charset="-122"/>
              </a:rPr>
              <a:t>Vibration Control Experiments</a:t>
            </a:r>
            <a:endParaRPr lang="en-US" altLang="zh-CN" sz="1400">
              <a:solidFill>
                <a:srgbClr val="990000"/>
              </a:solidFill>
              <a:ea typeface="SimSun" pitchFamily="2" charset="-122"/>
            </a:endParaRPr>
          </a:p>
          <a:p>
            <a:pPr eaLnBrk="1" hangingPunct="1">
              <a:spcBef>
                <a:spcPct val="0"/>
              </a:spcBef>
              <a:buFontTx/>
              <a:buNone/>
            </a:pPr>
            <a:r>
              <a:rPr lang="en-US" altLang="zh-CN" sz="1400">
                <a:latin typeface="Wingdings" pitchFamily="2" charset="2"/>
                <a:ea typeface="SimSun" pitchFamily="2" charset="-122"/>
              </a:rPr>
              <a:t>v </a:t>
            </a:r>
            <a:r>
              <a:rPr lang="en-US" altLang="zh-CN" sz="1400">
                <a:ea typeface="SimSun" pitchFamily="2" charset="-122"/>
              </a:rPr>
              <a:t>Spring-Mass vibration absorber</a:t>
            </a:r>
          </a:p>
          <a:p>
            <a:pPr eaLnBrk="1" hangingPunct="1">
              <a:spcBef>
                <a:spcPct val="0"/>
              </a:spcBef>
              <a:buFontTx/>
              <a:buNone/>
            </a:pPr>
            <a:r>
              <a:rPr lang="en-US" altLang="zh-CN" sz="1400">
                <a:latin typeface="Wingdings" pitchFamily="2" charset="2"/>
                <a:ea typeface="SimSun" pitchFamily="2" charset="-122"/>
              </a:rPr>
              <a:t>v </a:t>
            </a:r>
            <a:r>
              <a:rPr lang="en-US" altLang="zh-CN" sz="1400">
                <a:ea typeface="SimSun" pitchFamily="2" charset="-122"/>
              </a:rPr>
              <a:t>Beam vibration absorber</a:t>
            </a:r>
          </a:p>
          <a:p>
            <a:pPr eaLnBrk="1" hangingPunct="1">
              <a:spcBef>
                <a:spcPct val="0"/>
              </a:spcBef>
              <a:buFontTx/>
              <a:buNone/>
            </a:pPr>
            <a:r>
              <a:rPr lang="en-US" altLang="zh-CN" sz="1400">
                <a:latin typeface="Wingdings" pitchFamily="2" charset="2"/>
                <a:ea typeface="SimSun" pitchFamily="2" charset="-122"/>
              </a:rPr>
              <a:t>v </a:t>
            </a:r>
            <a:r>
              <a:rPr lang="en-US" altLang="zh-CN" sz="1400">
                <a:ea typeface="SimSun" pitchFamily="2" charset="-122"/>
              </a:rPr>
              <a:t>Viscoelastic Layer Damping (VLD) sandwich structure</a:t>
            </a:r>
          </a:p>
          <a:p>
            <a:pPr eaLnBrk="1" hangingPunct="1">
              <a:spcBef>
                <a:spcPct val="0"/>
              </a:spcBef>
              <a:buFontTx/>
              <a:buNone/>
            </a:pPr>
            <a:r>
              <a:rPr lang="en-US" altLang="zh-CN" sz="1400">
                <a:latin typeface="Wingdings" pitchFamily="2" charset="2"/>
                <a:ea typeface="SimSun" pitchFamily="2" charset="-122"/>
              </a:rPr>
              <a:t>v </a:t>
            </a:r>
            <a:r>
              <a:rPr lang="en-US" altLang="zh-CN" sz="1400">
                <a:ea typeface="SimSun" pitchFamily="2" charset="-122"/>
              </a:rPr>
              <a:t>Constraining Layer Damping (CLD) sandwich structure</a:t>
            </a:r>
            <a:endParaRPr lang="en-US" altLang="en-US" sz="1400">
              <a:ea typeface="SimSun" pitchFamily="2" charset="-122"/>
            </a:endParaRPr>
          </a:p>
        </p:txBody>
      </p:sp>
      <p:sp>
        <p:nvSpPr>
          <p:cNvPr id="7175" name="Text Box 6"/>
          <p:cNvSpPr txBox="1">
            <a:spLocks noChangeArrowheads="1"/>
          </p:cNvSpPr>
          <p:nvPr/>
        </p:nvSpPr>
        <p:spPr bwMode="auto">
          <a:xfrm>
            <a:off x="4638675" y="2463800"/>
            <a:ext cx="4113213" cy="2286000"/>
          </a:xfrm>
          <a:prstGeom prst="rect">
            <a:avLst/>
          </a:prstGeom>
          <a:solidFill>
            <a:srgbClr val="32B2FD">
              <a:alpha val="50195"/>
            </a:srgbClr>
          </a:solidFill>
          <a:ln w="19050">
            <a:solidFill>
              <a:srgbClr val="990000"/>
            </a:solidFill>
            <a:miter lim="800000"/>
            <a:headEnd/>
            <a:tailEnd/>
          </a:ln>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eaLnBrk="1" hangingPunct="1">
              <a:spcBef>
                <a:spcPct val="0"/>
              </a:spcBef>
              <a:buFontTx/>
              <a:buNone/>
            </a:pPr>
            <a:r>
              <a:rPr lang="en-US" altLang="zh-CN" sz="1400" b="1">
                <a:solidFill>
                  <a:srgbClr val="990000"/>
                </a:solidFill>
                <a:ea typeface="SimSun" pitchFamily="2" charset="-122"/>
              </a:rPr>
              <a:t>Continuous System Experiments</a:t>
            </a:r>
          </a:p>
          <a:p>
            <a:pPr eaLnBrk="1" hangingPunct="1">
              <a:spcBef>
                <a:spcPct val="0"/>
              </a:spcBef>
              <a:buFontTx/>
              <a:buNone/>
            </a:pPr>
            <a:r>
              <a:rPr lang="en-US" altLang="zh-CN" sz="1400">
                <a:latin typeface="Wingdings" pitchFamily="2" charset="2"/>
                <a:ea typeface="SimSun" pitchFamily="2" charset="-122"/>
              </a:rPr>
              <a:t>v </a:t>
            </a:r>
            <a:r>
              <a:rPr lang="en-US" altLang="zh-CN" sz="1400">
                <a:ea typeface="SimSun" pitchFamily="2" charset="-122"/>
              </a:rPr>
              <a:t>Beam with different boundary conditions </a:t>
            </a:r>
          </a:p>
          <a:p>
            <a:pPr eaLnBrk="1" hangingPunct="1">
              <a:spcBef>
                <a:spcPct val="0"/>
              </a:spcBef>
              <a:buFontTx/>
              <a:buNone/>
            </a:pPr>
            <a:r>
              <a:rPr lang="en-US" altLang="zh-CN" sz="1400">
                <a:ea typeface="SimSun" pitchFamily="2" charset="-122"/>
              </a:rPr>
              <a:t>       Free and forced vibration</a:t>
            </a:r>
          </a:p>
          <a:p>
            <a:pPr eaLnBrk="1" hangingPunct="1">
              <a:spcBef>
                <a:spcPct val="0"/>
              </a:spcBef>
              <a:buFontTx/>
              <a:buNone/>
            </a:pPr>
            <a:r>
              <a:rPr lang="en-US" altLang="zh-CN" sz="1400">
                <a:ea typeface="SimSun" pitchFamily="2" charset="-122"/>
              </a:rPr>
              <a:t>       Damped and undamped vibration</a:t>
            </a:r>
          </a:p>
          <a:p>
            <a:pPr eaLnBrk="1" hangingPunct="1">
              <a:spcBef>
                <a:spcPct val="0"/>
              </a:spcBef>
              <a:buFontTx/>
              <a:buNone/>
            </a:pPr>
            <a:r>
              <a:rPr lang="en-US" altLang="zh-CN" sz="1400">
                <a:ea typeface="SimSun" pitchFamily="2" charset="-122"/>
              </a:rPr>
              <a:t>       Transient vibration</a:t>
            </a:r>
          </a:p>
          <a:p>
            <a:pPr eaLnBrk="1" hangingPunct="1">
              <a:spcBef>
                <a:spcPct val="0"/>
              </a:spcBef>
              <a:buFontTx/>
              <a:buNone/>
            </a:pPr>
            <a:r>
              <a:rPr lang="en-US" altLang="zh-CN" sz="1400">
                <a:ea typeface="SimSun" pitchFamily="2" charset="-122"/>
              </a:rPr>
              <a:t>       Vibration transmissibility</a:t>
            </a:r>
          </a:p>
          <a:p>
            <a:pPr eaLnBrk="1" hangingPunct="1">
              <a:spcBef>
                <a:spcPct val="0"/>
              </a:spcBef>
              <a:buFontTx/>
              <a:buNone/>
            </a:pPr>
            <a:r>
              <a:rPr lang="en-US" altLang="zh-CN" sz="1400">
                <a:ea typeface="SimSun" pitchFamily="2" charset="-122"/>
              </a:rPr>
              <a:t>       Frequency Response Function (FRF)</a:t>
            </a:r>
          </a:p>
          <a:p>
            <a:pPr eaLnBrk="1" hangingPunct="1">
              <a:spcBef>
                <a:spcPct val="0"/>
              </a:spcBef>
              <a:buFontTx/>
              <a:buNone/>
            </a:pPr>
            <a:r>
              <a:rPr lang="en-US" altLang="zh-CN" sz="1400">
                <a:ea typeface="SimSun" pitchFamily="2" charset="-122"/>
              </a:rPr>
              <a:t>       Modal analysis </a:t>
            </a:r>
          </a:p>
          <a:p>
            <a:pPr eaLnBrk="1" hangingPunct="1">
              <a:spcBef>
                <a:spcPct val="0"/>
              </a:spcBef>
              <a:buFontTx/>
              <a:buNone/>
            </a:pPr>
            <a:r>
              <a:rPr lang="en-US" altLang="zh-CN" sz="1400">
                <a:ea typeface="SimSun" pitchFamily="2" charset="-122"/>
              </a:rPr>
              <a:t>       Operating Deflection Shape (ODS)</a:t>
            </a:r>
          </a:p>
        </p:txBody>
      </p:sp>
      <p:sp>
        <p:nvSpPr>
          <p:cNvPr id="7176"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1C3A7C94-88CD-4854-86E0-1949500BEC45}" type="slidenum">
              <a:rPr lang="en-US" altLang="en-US" sz="1400">
                <a:solidFill>
                  <a:srgbClr val="990000"/>
                </a:solidFill>
              </a:rPr>
              <a:pPr>
                <a:spcBef>
                  <a:spcPct val="0"/>
                </a:spcBef>
                <a:buFontTx/>
                <a:buNone/>
              </a:pPr>
              <a:t>6</a:t>
            </a:fld>
            <a:endParaRPr lang="en-US" altLang="en-US" sz="1400">
              <a:solidFill>
                <a:srgbClr val="990000"/>
              </a:solidFill>
            </a:endParaRPr>
          </a:p>
        </p:txBody>
      </p:sp>
      <p:sp>
        <p:nvSpPr>
          <p:cNvPr id="8196" name="Rectangle 9"/>
          <p:cNvSpPr>
            <a:spLocks noGrp="1" noChangeArrowheads="1"/>
          </p:cNvSpPr>
          <p:nvPr>
            <p:ph type="title"/>
          </p:nvPr>
        </p:nvSpPr>
        <p:spPr/>
        <p:txBody>
          <a:bodyPr/>
          <a:lstStyle/>
          <a:p>
            <a:pPr eaLnBrk="1" hangingPunct="1"/>
            <a:r>
              <a:rPr lang="en-US" altLang="en-US"/>
              <a:t>VFT Simulator</a:t>
            </a:r>
          </a:p>
        </p:txBody>
      </p:sp>
      <p:sp>
        <p:nvSpPr>
          <p:cNvPr id="8197" name="Rectangle 10"/>
          <p:cNvSpPr>
            <a:spLocks noGrp="1" noChangeArrowheads="1"/>
          </p:cNvSpPr>
          <p:nvPr>
            <p:ph type="body" idx="1"/>
          </p:nvPr>
        </p:nvSpPr>
        <p:spPr>
          <a:xfrm>
            <a:off x="0" y="1302544"/>
            <a:ext cx="3833812" cy="4876800"/>
          </a:xfrm>
        </p:spPr>
        <p:txBody>
          <a:bodyPr/>
          <a:lstStyle/>
          <a:p>
            <a:pPr marL="0" indent="0" eaLnBrk="1" hangingPunct="1">
              <a:buNone/>
            </a:pPr>
            <a:r>
              <a:rPr lang="en-US" altLang="en-US" dirty="0"/>
              <a:t>    Consists of five individual modules: </a:t>
            </a:r>
            <a:endParaRPr lang="en-US" altLang="en-US" sz="1400" dirty="0"/>
          </a:p>
          <a:p>
            <a:pPr marL="514350" indent="-457200" eaLnBrk="1" hangingPunct="1">
              <a:lnSpc>
                <a:spcPct val="150000"/>
              </a:lnSpc>
              <a:buFont typeface="+mj-lt"/>
              <a:buAutoNum type="arabicPeriod"/>
            </a:pPr>
            <a:r>
              <a:rPr lang="en-US" altLang="en-US" sz="1800" dirty="0"/>
              <a:t>Spring-Mass-Damper</a:t>
            </a:r>
            <a:endParaRPr lang="en-US" altLang="en-US" sz="1800" dirty="0">
              <a:latin typeface="Wingdings 2" pitchFamily="18" charset="2"/>
            </a:endParaRPr>
          </a:p>
          <a:p>
            <a:pPr marL="514350" indent="-457200" eaLnBrk="1" hangingPunct="1">
              <a:lnSpc>
                <a:spcPct val="150000"/>
              </a:lnSpc>
              <a:buFont typeface="+mj-lt"/>
              <a:buAutoNum type="arabicPeriod"/>
            </a:pPr>
            <a:r>
              <a:rPr lang="en-US" altLang="en-US" sz="1800" dirty="0"/>
              <a:t>Torsional Vibration</a:t>
            </a:r>
          </a:p>
          <a:p>
            <a:pPr marL="514350" indent="-457200" eaLnBrk="1" hangingPunct="1">
              <a:lnSpc>
                <a:spcPct val="150000"/>
              </a:lnSpc>
              <a:buFont typeface="+mj-lt"/>
              <a:buAutoNum type="arabicPeriod"/>
            </a:pPr>
            <a:r>
              <a:rPr lang="en-US" altLang="en-US" sz="1800" dirty="0"/>
              <a:t>Beam Vibration</a:t>
            </a:r>
            <a:endParaRPr lang="en-US" altLang="en-US" sz="1800" dirty="0">
              <a:latin typeface="Wingdings 2" pitchFamily="18" charset="2"/>
            </a:endParaRPr>
          </a:p>
          <a:p>
            <a:pPr marL="514350" indent="-457200" eaLnBrk="1" hangingPunct="1">
              <a:lnSpc>
                <a:spcPct val="150000"/>
              </a:lnSpc>
              <a:buFont typeface="+mj-lt"/>
              <a:buAutoNum type="arabicPeriod"/>
            </a:pPr>
            <a:r>
              <a:rPr lang="en-US" altLang="en-US" sz="1800" dirty="0"/>
              <a:t>Vibration Control</a:t>
            </a:r>
          </a:p>
          <a:p>
            <a:pPr marL="514350" indent="-457200" eaLnBrk="1" hangingPunct="1">
              <a:lnSpc>
                <a:spcPct val="150000"/>
              </a:lnSpc>
              <a:buFont typeface="+mj-lt"/>
              <a:buAutoNum type="arabicPeriod"/>
            </a:pPr>
            <a:r>
              <a:rPr lang="en-US" altLang="en-US" sz="1800" dirty="0"/>
              <a:t>Horizontal Spring-Mass Damper</a:t>
            </a:r>
          </a:p>
          <a:p>
            <a:pPr lvl="1" eaLnBrk="1" hangingPunct="1"/>
            <a:endParaRPr lang="en-US" altLang="en-US" dirty="0"/>
          </a:p>
          <a:p>
            <a:pPr eaLnBrk="1" hangingPunct="1"/>
            <a:endParaRPr lang="en-US" altLang="en-US" dirty="0"/>
          </a:p>
        </p:txBody>
      </p:sp>
      <p:sp>
        <p:nvSpPr>
          <p:cNvPr id="8202"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pic>
        <p:nvPicPr>
          <p:cNvPr id="2" name="Picture 1">
            <a:extLst>
              <a:ext uri="{FF2B5EF4-FFF2-40B4-BE49-F238E27FC236}">
                <a16:creationId xmlns:a16="http://schemas.microsoft.com/office/drawing/2014/main" id="{B74BC56A-C5AD-1FB8-F350-9BB0915B5BE9}"/>
              </a:ext>
            </a:extLst>
          </p:cNvPr>
          <p:cNvPicPr>
            <a:picLocks noChangeAspect="1"/>
          </p:cNvPicPr>
          <p:nvPr/>
        </p:nvPicPr>
        <p:blipFill>
          <a:blip r:embed="rId3"/>
          <a:srcRect l="7997" r="7997"/>
          <a:stretch>
            <a:fillRect/>
          </a:stretch>
        </p:blipFill>
        <p:spPr bwMode="auto">
          <a:xfrm>
            <a:off x="3008376" y="1722438"/>
            <a:ext cx="6135624" cy="4108557"/>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67563165-AC39-4E77-B473-4C1762ABDA55}" type="slidenum">
              <a:rPr lang="en-US" altLang="en-US" sz="1400">
                <a:solidFill>
                  <a:srgbClr val="990000"/>
                </a:solidFill>
              </a:rPr>
              <a:pPr>
                <a:spcBef>
                  <a:spcPct val="0"/>
                </a:spcBef>
                <a:buFontTx/>
                <a:buNone/>
              </a:pPr>
              <a:t>7</a:t>
            </a:fld>
            <a:endParaRPr lang="en-US" altLang="en-US" sz="1400">
              <a:solidFill>
                <a:srgbClr val="990000"/>
              </a:solidFill>
            </a:endParaRPr>
          </a:p>
        </p:txBody>
      </p:sp>
      <p:sp>
        <p:nvSpPr>
          <p:cNvPr id="11267" name="Rectangle 17"/>
          <p:cNvSpPr>
            <a:spLocks noGrp="1" noChangeArrowheads="1"/>
          </p:cNvSpPr>
          <p:nvPr>
            <p:ph type="title"/>
          </p:nvPr>
        </p:nvSpPr>
        <p:spPr/>
        <p:txBody>
          <a:bodyPr/>
          <a:lstStyle/>
          <a:p>
            <a:pPr eaLnBrk="1" hangingPunct="1"/>
            <a:r>
              <a:rPr lang="en-US" altLang="en-US" dirty="0"/>
              <a:t>Spring-Mass-Damper Module-Vertical Arrangement</a:t>
            </a:r>
          </a:p>
        </p:txBody>
      </p:sp>
      <p:sp>
        <p:nvSpPr>
          <p:cNvPr id="11268" name="Rectangle 18"/>
          <p:cNvSpPr>
            <a:spLocks noGrp="1" noChangeArrowheads="1"/>
          </p:cNvSpPr>
          <p:nvPr>
            <p:ph type="body" idx="1"/>
          </p:nvPr>
        </p:nvSpPr>
        <p:spPr>
          <a:xfrm>
            <a:off x="457200" y="1371600"/>
            <a:ext cx="6443663" cy="4876800"/>
          </a:xfrm>
        </p:spPr>
        <p:txBody>
          <a:bodyPr/>
          <a:lstStyle/>
          <a:p>
            <a:pPr eaLnBrk="1" hangingPunct="1"/>
            <a:r>
              <a:rPr lang="en-US" altLang="en-US" dirty="0"/>
              <a:t>Possible Experiments</a:t>
            </a:r>
          </a:p>
          <a:p>
            <a:pPr lvl="1" eaLnBrk="1" hangingPunct="1"/>
            <a:r>
              <a:rPr lang="en-US" altLang="en-US" dirty="0"/>
              <a:t>1-DOF free and forced vibration, with or without damping</a:t>
            </a:r>
          </a:p>
          <a:p>
            <a:pPr lvl="1" eaLnBrk="1" hangingPunct="1"/>
            <a:r>
              <a:rPr lang="en-US" altLang="en-US" dirty="0"/>
              <a:t>2-DOF free and forced vibration, with or without damping</a:t>
            </a:r>
          </a:p>
          <a:p>
            <a:pPr lvl="1" eaLnBrk="1" hangingPunct="1"/>
            <a:r>
              <a:rPr lang="en-US" altLang="en-US" dirty="0"/>
              <a:t>Damping effect comparisons and measurement of viscous fluid</a:t>
            </a:r>
          </a:p>
          <a:p>
            <a:pPr lvl="1" eaLnBrk="1" hangingPunct="1"/>
            <a:r>
              <a:rPr lang="en-US" altLang="en-US" dirty="0"/>
              <a:t>Rotating unbalance</a:t>
            </a:r>
          </a:p>
          <a:p>
            <a:pPr lvl="1" eaLnBrk="1" hangingPunct="1"/>
            <a:r>
              <a:rPr lang="en-US" altLang="en-US" dirty="0"/>
              <a:t>Base excitation</a:t>
            </a:r>
          </a:p>
          <a:p>
            <a:pPr lvl="1" eaLnBrk="1" hangingPunct="1"/>
            <a:r>
              <a:rPr lang="en-US" altLang="en-US" dirty="0"/>
              <a:t>Frequency Response Function (FRF) measurement</a:t>
            </a:r>
          </a:p>
          <a:p>
            <a:pPr lvl="1" eaLnBrk="1" hangingPunct="1"/>
            <a:r>
              <a:rPr lang="en-US" altLang="en-US" dirty="0"/>
              <a:t>Displacement and force transmissibility </a:t>
            </a:r>
          </a:p>
        </p:txBody>
      </p:sp>
      <p:pic>
        <p:nvPicPr>
          <p:cNvPr id="11269" name="Picture 6"/>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642225" y="1471613"/>
            <a:ext cx="728663"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B780C9FA-0056-4C6E-A250-7EC84E3B014A}" type="slidenum">
              <a:rPr lang="en-US" altLang="en-US" sz="1400">
                <a:solidFill>
                  <a:srgbClr val="990000"/>
                </a:solidFill>
              </a:rPr>
              <a:pPr>
                <a:spcBef>
                  <a:spcPct val="0"/>
                </a:spcBef>
                <a:buFontTx/>
                <a:buNone/>
              </a:pPr>
              <a:t>8</a:t>
            </a:fld>
            <a:endParaRPr lang="en-US" altLang="en-US" sz="1400">
              <a:solidFill>
                <a:srgbClr val="990000"/>
              </a:solidFill>
            </a:endParaRPr>
          </a:p>
        </p:txBody>
      </p:sp>
      <p:sp>
        <p:nvSpPr>
          <p:cNvPr id="13315" name="Rectangle 15"/>
          <p:cNvSpPr>
            <a:spLocks noGrp="1" noChangeArrowheads="1"/>
          </p:cNvSpPr>
          <p:nvPr>
            <p:ph type="title"/>
          </p:nvPr>
        </p:nvSpPr>
        <p:spPr/>
        <p:txBody>
          <a:bodyPr/>
          <a:lstStyle/>
          <a:p>
            <a:pPr eaLnBrk="1" hangingPunct="1"/>
            <a:r>
              <a:rPr lang="en-US" altLang="en-US"/>
              <a:t>Torsional Vibration Module </a:t>
            </a:r>
          </a:p>
        </p:txBody>
      </p:sp>
      <p:sp>
        <p:nvSpPr>
          <p:cNvPr id="13316" name="Rectangle 16"/>
          <p:cNvSpPr>
            <a:spLocks noGrp="1" noChangeArrowheads="1"/>
          </p:cNvSpPr>
          <p:nvPr>
            <p:ph type="body" idx="1"/>
          </p:nvPr>
        </p:nvSpPr>
        <p:spPr>
          <a:xfrm>
            <a:off x="457200" y="1371600"/>
            <a:ext cx="5868988" cy="4876800"/>
          </a:xfrm>
        </p:spPr>
        <p:txBody>
          <a:bodyPr/>
          <a:lstStyle/>
          <a:p>
            <a:pPr eaLnBrk="1" hangingPunct="1"/>
            <a:r>
              <a:rPr lang="en-US" altLang="en-US"/>
              <a:t>Possible Experiments</a:t>
            </a:r>
          </a:p>
          <a:p>
            <a:pPr lvl="1" eaLnBrk="1" hangingPunct="1"/>
            <a:r>
              <a:rPr lang="en-US" altLang="en-US"/>
              <a:t>1-DOF free and forced vibration, with or without damping</a:t>
            </a:r>
          </a:p>
          <a:p>
            <a:pPr lvl="1" eaLnBrk="1" hangingPunct="1"/>
            <a:r>
              <a:rPr lang="en-US" altLang="en-US"/>
              <a:t>2-DOF free and forced vibration, with or without damping</a:t>
            </a:r>
          </a:p>
          <a:p>
            <a:pPr lvl="1" eaLnBrk="1" hangingPunct="1"/>
            <a:r>
              <a:rPr lang="en-US" altLang="en-US"/>
              <a:t>Damping effect comparisons and measurement of viscous fluid</a:t>
            </a:r>
          </a:p>
          <a:p>
            <a:pPr lvl="1" eaLnBrk="1" hangingPunct="1"/>
            <a:r>
              <a:rPr lang="en-US" altLang="en-US"/>
              <a:t>Frequency Response Function (FRF) measurement</a:t>
            </a:r>
          </a:p>
        </p:txBody>
      </p:sp>
      <p:pic>
        <p:nvPicPr>
          <p:cNvPr id="1331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5488" y="1143000"/>
            <a:ext cx="139065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fld id="{1A82DC37-B1AB-4642-BAB1-6E8D02B1C271}" type="slidenum">
              <a:rPr lang="en-US" altLang="en-US" sz="1400">
                <a:solidFill>
                  <a:srgbClr val="990000"/>
                </a:solidFill>
              </a:rPr>
              <a:pPr>
                <a:spcBef>
                  <a:spcPct val="0"/>
                </a:spcBef>
                <a:buFontTx/>
                <a:buNone/>
              </a:pPr>
              <a:t>9</a:t>
            </a:fld>
            <a:endParaRPr lang="en-US" altLang="en-US" sz="1400">
              <a:solidFill>
                <a:srgbClr val="990000"/>
              </a:solidFill>
            </a:endParaRPr>
          </a:p>
        </p:txBody>
      </p:sp>
      <p:sp>
        <p:nvSpPr>
          <p:cNvPr id="14339" name="Rectangle 5"/>
          <p:cNvSpPr>
            <a:spLocks noGrp="1" noChangeArrowheads="1"/>
          </p:cNvSpPr>
          <p:nvPr>
            <p:ph type="title"/>
          </p:nvPr>
        </p:nvSpPr>
        <p:spPr/>
        <p:txBody>
          <a:bodyPr/>
          <a:lstStyle/>
          <a:p>
            <a:pPr eaLnBrk="1" hangingPunct="1"/>
            <a:r>
              <a:rPr lang="en-US" altLang="en-US"/>
              <a:t>Torsional Vibration Module </a:t>
            </a:r>
          </a:p>
        </p:txBody>
      </p:sp>
      <p:sp>
        <p:nvSpPr>
          <p:cNvPr id="14340" name="Rectangle 6"/>
          <p:cNvSpPr>
            <a:spLocks noGrp="1" noChangeArrowheads="1"/>
          </p:cNvSpPr>
          <p:nvPr>
            <p:ph type="body" idx="1"/>
          </p:nvPr>
        </p:nvSpPr>
        <p:spPr>
          <a:xfrm>
            <a:off x="457200" y="1371600"/>
            <a:ext cx="5868988" cy="4876800"/>
          </a:xfrm>
        </p:spPr>
        <p:txBody>
          <a:bodyPr/>
          <a:lstStyle/>
          <a:p>
            <a:pPr eaLnBrk="1" hangingPunct="1"/>
            <a:r>
              <a:rPr lang="en-US" altLang="en-US" dirty="0"/>
              <a:t>Available Hardware</a:t>
            </a:r>
          </a:p>
          <a:p>
            <a:pPr lvl="1" eaLnBrk="1" hangingPunct="1"/>
            <a:r>
              <a:rPr lang="en-US" altLang="en-US" dirty="0"/>
              <a:t>3 rods of different diameters </a:t>
            </a:r>
          </a:p>
          <a:p>
            <a:pPr lvl="1" eaLnBrk="1" hangingPunct="1"/>
            <a:r>
              <a:rPr lang="en-US" altLang="en-US" dirty="0"/>
              <a:t>3 discs of different mass and inertia</a:t>
            </a:r>
          </a:p>
          <a:p>
            <a:pPr lvl="1" eaLnBrk="1" hangingPunct="1"/>
            <a:r>
              <a:rPr lang="en-US" altLang="en-US" dirty="0"/>
              <a:t>1 dashpot with 3 types of viscous fluid (optional)</a:t>
            </a:r>
          </a:p>
          <a:p>
            <a:pPr lvl="1" eaLnBrk="1" hangingPunct="1"/>
            <a:r>
              <a:rPr lang="en-US" altLang="en-US" dirty="0"/>
              <a:t>2 Rate accelerometers for torsional vibration measurement</a:t>
            </a:r>
          </a:p>
          <a:p>
            <a:pPr lvl="1" eaLnBrk="1" hangingPunct="1"/>
            <a:r>
              <a:rPr lang="en-US" altLang="en-US" dirty="0"/>
              <a:t>1 unbalanced motor with controller for excitation</a:t>
            </a:r>
          </a:p>
          <a:p>
            <a:pPr eaLnBrk="1" hangingPunct="1"/>
            <a:endParaRPr lang="en-US" altLang="en-US" dirty="0"/>
          </a:p>
        </p:txBody>
      </p:sp>
      <p:pic>
        <p:nvPicPr>
          <p:cNvPr id="1434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5488" y="1143000"/>
            <a:ext cx="139065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Footer Placeholder 4"/>
          <p:cNvSpPr>
            <a:spLocks noGrp="1"/>
          </p:cNvSpPr>
          <p:nvPr>
            <p:ph type="ftr" sz="quarter" idx="11"/>
          </p:nvPr>
        </p:nvSpPr>
        <p:spPr>
          <a:noFill/>
        </p:spPr>
        <p:txBody>
          <a:bodyPr/>
          <a:lstStyle>
            <a:lvl1pPr>
              <a:spcBef>
                <a:spcPct val="20000"/>
              </a:spcBef>
              <a:buFont typeface="Wingdings" pitchFamily="2" charset="2"/>
              <a:buChar char="v"/>
              <a:defRPr sz="2400">
                <a:solidFill>
                  <a:srgbClr val="003366"/>
                </a:solidFill>
                <a:latin typeface="Arial" charset="0"/>
              </a:defRPr>
            </a:lvl1pPr>
            <a:lvl2pPr marL="742950" indent="-285750">
              <a:spcBef>
                <a:spcPct val="20000"/>
              </a:spcBef>
              <a:buFont typeface="Wingdings" pitchFamily="2" charset="2"/>
              <a:buChar char="v"/>
              <a:defRPr sz="2000">
                <a:solidFill>
                  <a:srgbClr val="003366"/>
                </a:solidFill>
                <a:latin typeface="Arial" charset="0"/>
              </a:defRPr>
            </a:lvl2pPr>
            <a:lvl3pPr marL="1143000" indent="-228600">
              <a:spcBef>
                <a:spcPct val="20000"/>
              </a:spcBef>
              <a:buFont typeface="Wingdings" pitchFamily="2" charset="2"/>
              <a:buChar char="v"/>
              <a:defRPr>
                <a:solidFill>
                  <a:srgbClr val="003366"/>
                </a:solidFill>
                <a:latin typeface="Arial" charset="0"/>
              </a:defRPr>
            </a:lvl3pPr>
            <a:lvl4pPr marL="1600200" indent="-228600">
              <a:spcBef>
                <a:spcPct val="20000"/>
              </a:spcBef>
              <a:buFont typeface="Wingdings" pitchFamily="2" charset="2"/>
              <a:buChar char="v"/>
              <a:defRPr sz="1600">
                <a:solidFill>
                  <a:srgbClr val="003366"/>
                </a:solidFill>
                <a:latin typeface="Arial" charset="0"/>
              </a:defRPr>
            </a:lvl4pPr>
            <a:lvl5pPr marL="2057400" indent="-228600">
              <a:spcBef>
                <a:spcPct val="20000"/>
              </a:spcBef>
              <a:buFont typeface="Wingdings" pitchFamily="2" charset="2"/>
              <a:buChar char="v"/>
              <a:defRPr sz="1600">
                <a:solidFill>
                  <a:srgbClr val="003366"/>
                </a:solidFill>
                <a:latin typeface="Arial" charset="0"/>
              </a:defRPr>
            </a:lvl5pPr>
            <a:lvl6pPr marL="2514600" indent="-228600" eaLnBrk="0" fontAlgn="base" hangingPunct="0">
              <a:spcBef>
                <a:spcPct val="20000"/>
              </a:spcBef>
              <a:spcAft>
                <a:spcPct val="0"/>
              </a:spcAft>
              <a:buFont typeface="Wingdings" pitchFamily="2" charset="2"/>
              <a:buChar char="v"/>
              <a:defRPr sz="1600">
                <a:solidFill>
                  <a:srgbClr val="003366"/>
                </a:solidFill>
                <a:latin typeface="Arial" charset="0"/>
              </a:defRPr>
            </a:lvl6pPr>
            <a:lvl7pPr marL="2971800" indent="-228600" eaLnBrk="0" fontAlgn="base" hangingPunct="0">
              <a:spcBef>
                <a:spcPct val="20000"/>
              </a:spcBef>
              <a:spcAft>
                <a:spcPct val="0"/>
              </a:spcAft>
              <a:buFont typeface="Wingdings" pitchFamily="2" charset="2"/>
              <a:buChar char="v"/>
              <a:defRPr sz="1600">
                <a:solidFill>
                  <a:srgbClr val="003366"/>
                </a:solidFill>
                <a:latin typeface="Arial" charset="0"/>
              </a:defRPr>
            </a:lvl7pPr>
            <a:lvl8pPr marL="3429000" indent="-228600" eaLnBrk="0" fontAlgn="base" hangingPunct="0">
              <a:spcBef>
                <a:spcPct val="20000"/>
              </a:spcBef>
              <a:spcAft>
                <a:spcPct val="0"/>
              </a:spcAft>
              <a:buFont typeface="Wingdings" pitchFamily="2" charset="2"/>
              <a:buChar char="v"/>
              <a:defRPr sz="1600">
                <a:solidFill>
                  <a:srgbClr val="003366"/>
                </a:solidFill>
                <a:latin typeface="Arial" charset="0"/>
              </a:defRPr>
            </a:lvl8pPr>
            <a:lvl9pPr marL="3886200" indent="-228600" eaLnBrk="0" fontAlgn="base" hangingPunct="0">
              <a:spcBef>
                <a:spcPct val="20000"/>
              </a:spcBef>
              <a:spcAft>
                <a:spcPct val="0"/>
              </a:spcAft>
              <a:buFont typeface="Wingdings" pitchFamily="2" charset="2"/>
              <a:buChar char="v"/>
              <a:defRPr sz="1600">
                <a:solidFill>
                  <a:srgbClr val="003366"/>
                </a:solidFill>
                <a:latin typeface="Arial" charset="0"/>
              </a:defRPr>
            </a:lvl9pPr>
          </a:lstStyle>
          <a:p>
            <a:pPr>
              <a:spcBef>
                <a:spcPct val="0"/>
              </a:spcBef>
              <a:buFontTx/>
              <a:buNone/>
            </a:pPr>
            <a:r>
              <a:rPr lang="en-US" altLang="en-US" sz="800"/>
              <a:t>8227 Hermitage Rd, Richmond, VA 23228      1-804-261-3300       www.spectraquest.com</a:t>
            </a:r>
          </a:p>
        </p:txBody>
      </p:sp>
    </p:spTree>
  </p:cSld>
  <p:clrMapOvr>
    <a:masterClrMapping/>
  </p:clrMapOvr>
  <p:transition/>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33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3366"/>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809</TotalTime>
  <Words>3127</Words>
  <Application>Microsoft Office PowerPoint</Application>
  <PresentationFormat>On-screen Show (4:3)</PresentationFormat>
  <Paragraphs>294</Paragraphs>
  <Slides>20</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SimSun</vt:lpstr>
      <vt:lpstr>Arial</vt:lpstr>
      <vt:lpstr>Arial Black</vt:lpstr>
      <vt:lpstr>Times New Roman</vt:lpstr>
      <vt:lpstr>Wingdings</vt:lpstr>
      <vt:lpstr>Wingdings 2</vt:lpstr>
      <vt:lpstr>Custom Design</vt:lpstr>
      <vt:lpstr>Microsoft Word Document</vt:lpstr>
      <vt:lpstr>Vibration Fundamentals Training System (VFT) </vt:lpstr>
      <vt:lpstr>Vibration Fundamental  Training System (VFT)</vt:lpstr>
      <vt:lpstr>VFT Benefits</vt:lpstr>
      <vt:lpstr>VFT Features</vt:lpstr>
      <vt:lpstr>VFT Experimental Capabilities</vt:lpstr>
      <vt:lpstr>VFT Simulator</vt:lpstr>
      <vt:lpstr>Spring-Mass-Damper Module-Vertical Arrangement</vt:lpstr>
      <vt:lpstr>Torsional Vibration Module </vt:lpstr>
      <vt:lpstr>Torsional Vibration Module </vt:lpstr>
      <vt:lpstr>Beam Vibration Module</vt:lpstr>
      <vt:lpstr>Beam Vibration Module</vt:lpstr>
      <vt:lpstr>Vibration Control Module</vt:lpstr>
      <vt:lpstr>Vibration Control Module</vt:lpstr>
      <vt:lpstr>Spring-Mass-Damper Module -  Horizontal Arrangement</vt:lpstr>
      <vt:lpstr>Simulation/Animation Software</vt:lpstr>
      <vt:lpstr>Simulation/Animation Software</vt:lpstr>
      <vt:lpstr>Simulation/Animation Software</vt:lpstr>
      <vt:lpstr>Experimental Curriculum Book</vt:lpstr>
      <vt:lpstr>Specifications</vt:lpstr>
      <vt:lpstr>Specifications</vt:lpstr>
    </vt:vector>
  </TitlesOfParts>
  <Company>SQI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lalandef</dc:creator>
  <cp:lastModifiedBy>Suri Ganeriwala</cp:lastModifiedBy>
  <cp:revision>92</cp:revision>
  <dcterms:created xsi:type="dcterms:W3CDTF">2009-07-15T22:51:12Z</dcterms:created>
  <dcterms:modified xsi:type="dcterms:W3CDTF">2026-05-06T19:10:45Z</dcterms:modified>
</cp:coreProperties>
</file>